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D386"/>
    <a:srgbClr val="407F31"/>
    <a:srgbClr val="0CA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12A73C-A17B-444B-9ED8-35092CEAC0D1}" v="6" dt="2021-02-24T10:09:08.40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78" autoAdjust="0"/>
  </p:normalViewPr>
  <p:slideViewPr>
    <p:cSldViewPr snapToGrid="0">
      <p:cViewPr>
        <p:scale>
          <a:sx n="66" d="100"/>
          <a:sy n="66" d="100"/>
        </p:scale>
        <p:origin x="564" y="78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67440-6FF7-4E03-8044-16CF6ADCF8F7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ADF93-021F-42B7-B808-862D570AC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161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BADF93-021F-42B7-B808-862D570AC2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7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6776" y="390159"/>
            <a:ext cx="3298001" cy="134011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18745" marR="112395" indent="-635" algn="ctr">
              <a:lnSpc>
                <a:spcPct val="100000"/>
              </a:lnSpc>
            </a:pPr>
            <a:r>
              <a:rPr sz="1050" b="1" dirty="0">
                <a:solidFill>
                  <a:srgbClr val="FFFFFF"/>
                </a:solidFill>
                <a:latin typeface="Arial Narrow"/>
                <a:cs typeface="Arial Narrow"/>
              </a:rPr>
              <a:t>Local Restrictions</a:t>
            </a:r>
            <a:r>
              <a:rPr sz="1050" b="1" spc="-16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 Narrow"/>
                <a:cs typeface="Arial Narrow"/>
              </a:rPr>
              <a:t>Support  </a:t>
            </a:r>
            <a:r>
              <a:rPr sz="1050" b="1" spc="-5" dirty="0">
                <a:solidFill>
                  <a:srgbClr val="FFFFFF"/>
                </a:solidFill>
                <a:latin typeface="Arial Narrow"/>
                <a:cs typeface="Arial Narrow"/>
              </a:rPr>
              <a:t>Grant </a:t>
            </a:r>
            <a:r>
              <a:rPr sz="1050" b="1" dirty="0">
                <a:solidFill>
                  <a:srgbClr val="FFFFFF"/>
                </a:solidFill>
                <a:latin typeface="Arial Narrow"/>
                <a:cs typeface="Arial Narrow"/>
              </a:rPr>
              <a:t>(Closed)</a:t>
            </a:r>
            <a:r>
              <a:rPr sz="1050" b="1" spc="-10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b="1" dirty="0">
                <a:solidFill>
                  <a:srgbClr val="FFFFFF"/>
                </a:solidFill>
                <a:latin typeface="Arial Narrow"/>
                <a:cs typeface="Arial Narrow"/>
              </a:rPr>
              <a:t>Addendum</a:t>
            </a:r>
            <a:r>
              <a:rPr lang="en-GB" sz="1050" b="1" dirty="0">
                <a:solidFill>
                  <a:srgbClr val="FFFFFF"/>
                </a:solidFill>
                <a:latin typeface="Arial Narrow"/>
                <a:cs typeface="Arial Narrow"/>
              </a:rPr>
              <a:t> &amp; Sector</a:t>
            </a:r>
            <a:endParaRPr sz="1050" b="1" dirty="0">
              <a:latin typeface="Arial Narrow"/>
              <a:cs typeface="Arial Narrow"/>
            </a:endParaRPr>
          </a:p>
          <a:p>
            <a:pPr marL="115570" marR="110489" indent="1270" algn="ctr">
              <a:lnSpc>
                <a:spcPct val="100000"/>
              </a:lnSpc>
              <a:spcBef>
                <a:spcPts val="480"/>
              </a:spcBef>
            </a:pP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Grant for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eligible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rated 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businesses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forced to</a:t>
            </a:r>
            <a:r>
              <a:rPr sz="1050" spc="-13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close 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by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law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-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5</a:t>
            </a:r>
            <a:r>
              <a:rPr sz="1050" spc="-7" baseline="23809" dirty="0">
                <a:solidFill>
                  <a:srgbClr val="FFFFFF"/>
                </a:solidFill>
                <a:latin typeface="Arial Narrow"/>
                <a:cs typeface="Arial Narrow"/>
              </a:rPr>
              <a:t>th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Nov to </a:t>
            </a:r>
            <a:r>
              <a:rPr sz="1050" spc="-10" dirty="0">
                <a:solidFill>
                  <a:srgbClr val="FFFFFF"/>
                </a:solidFill>
                <a:latin typeface="Arial Narrow"/>
                <a:cs typeface="Arial Narrow"/>
              </a:rPr>
              <a:t>2</a:t>
            </a:r>
            <a:r>
              <a:rPr sz="1050" spc="-15" baseline="23809" dirty="0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sz="1050" spc="97" baseline="23809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Dec</a:t>
            </a:r>
            <a:r>
              <a:rPr lang="en-GB" sz="1050" spc="-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</a:p>
          <a:p>
            <a:pPr marL="115570" marR="110489" indent="1270" algn="ctr">
              <a:lnSpc>
                <a:spcPct val="100000"/>
              </a:lnSpc>
              <a:spcBef>
                <a:spcPts val="480"/>
              </a:spcBef>
            </a:pPr>
            <a:r>
              <a:rPr lang="en-GB" sz="1050" spc="-5" dirty="0">
                <a:solidFill>
                  <a:srgbClr val="FFFFFF"/>
                </a:solidFill>
                <a:latin typeface="Arial Narrow"/>
                <a:cs typeface="Arial Narrow"/>
              </a:rPr>
              <a:t>Additional support from 1</a:t>
            </a:r>
            <a:r>
              <a:rPr lang="en-GB" sz="1050" spc="-5" baseline="30000" dirty="0">
                <a:solidFill>
                  <a:srgbClr val="FFFFFF"/>
                </a:solidFill>
                <a:latin typeface="Arial Narrow"/>
                <a:cs typeface="Arial Narrow"/>
              </a:rPr>
              <a:t>st</a:t>
            </a:r>
            <a:r>
              <a:rPr lang="en-GB" sz="1050" spc="-5" dirty="0">
                <a:solidFill>
                  <a:srgbClr val="FFFFFF"/>
                </a:solidFill>
                <a:latin typeface="Arial Narrow"/>
                <a:cs typeface="Arial Narrow"/>
              </a:rPr>
              <a:t> Nov for Night-time Sector</a:t>
            </a:r>
          </a:p>
          <a:p>
            <a:pPr marL="115570" marR="110489" indent="1270" algn="ctr">
              <a:lnSpc>
                <a:spcPct val="100000"/>
              </a:lnSpc>
              <a:spcBef>
                <a:spcPts val="480"/>
              </a:spcBef>
            </a:pPr>
            <a:endParaRPr sz="105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42872" y="2465832"/>
            <a:ext cx="1527175" cy="1216660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121920" marR="114935" algn="ctr">
              <a:lnSpc>
                <a:spcPct val="100000"/>
              </a:lnSpc>
            </a:pP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Local Restrictions</a:t>
            </a:r>
            <a:r>
              <a:rPr sz="1050" spc="-16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Support 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Grant</a:t>
            </a:r>
            <a:r>
              <a:rPr sz="1050" spc="-8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(Closed)</a:t>
            </a:r>
            <a:endParaRPr sz="1050">
              <a:latin typeface="Arial Narrow"/>
              <a:cs typeface="Arial Narrow"/>
            </a:endParaRPr>
          </a:p>
          <a:p>
            <a:pPr marL="115570" marR="110489" indent="1270" algn="ctr">
              <a:lnSpc>
                <a:spcPct val="100000"/>
              </a:lnSpc>
              <a:spcBef>
                <a:spcPts val="480"/>
              </a:spcBef>
            </a:pP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(Grant for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eligible </a:t>
            </a: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rated 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businesses </a:t>
            </a: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forced to</a:t>
            </a:r>
            <a:r>
              <a:rPr sz="1050" spc="-13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close  </a:t>
            </a: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by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law </a:t>
            </a:r>
            <a:r>
              <a:rPr sz="1050" spc="-10">
                <a:solidFill>
                  <a:srgbClr val="FFFFFF"/>
                </a:solidFill>
                <a:latin typeface="Arial Narrow"/>
                <a:cs typeface="Arial Narrow"/>
              </a:rPr>
              <a:t>2</a:t>
            </a:r>
            <a:r>
              <a:rPr sz="1050" spc="-15" baseline="23809">
                <a:solidFill>
                  <a:srgbClr val="FFFFFF"/>
                </a:solidFill>
                <a:latin typeface="Arial Narrow"/>
                <a:cs typeface="Arial Narrow"/>
              </a:rPr>
              <a:t>nd  </a:t>
            </a: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Dec to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30</a:t>
            </a:r>
            <a:r>
              <a:rPr sz="1050" spc="-7" baseline="23809">
                <a:solidFill>
                  <a:srgbClr val="FFFFFF"/>
                </a:solidFill>
                <a:latin typeface="Arial Narrow"/>
                <a:cs typeface="Arial Narrow"/>
              </a:rPr>
              <a:t>th</a:t>
            </a:r>
            <a:r>
              <a:rPr sz="1050" spc="-97" baseline="23809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Dec</a:t>
            </a:r>
            <a:endParaRPr sz="1050">
              <a:latin typeface="Arial Narrow"/>
              <a:cs typeface="Arial Narrow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06459" y="1740970"/>
            <a:ext cx="76200" cy="734695"/>
          </a:xfrm>
          <a:custGeom>
            <a:avLst/>
            <a:gdLst/>
            <a:ahLst/>
            <a:cxnLst/>
            <a:rect l="l" t="t" r="r" b="b"/>
            <a:pathLst>
              <a:path w="76200" h="734694">
                <a:moveTo>
                  <a:pt x="31750" y="658368"/>
                </a:moveTo>
                <a:lnTo>
                  <a:pt x="0" y="658368"/>
                </a:lnTo>
                <a:lnTo>
                  <a:pt x="38100" y="734568"/>
                </a:lnTo>
                <a:lnTo>
                  <a:pt x="69850" y="671068"/>
                </a:lnTo>
                <a:lnTo>
                  <a:pt x="31750" y="671068"/>
                </a:lnTo>
                <a:lnTo>
                  <a:pt x="31750" y="658368"/>
                </a:lnTo>
                <a:close/>
              </a:path>
              <a:path w="76200" h="734694">
                <a:moveTo>
                  <a:pt x="44450" y="0"/>
                </a:moveTo>
                <a:lnTo>
                  <a:pt x="31750" y="0"/>
                </a:lnTo>
                <a:lnTo>
                  <a:pt x="31750" y="671068"/>
                </a:lnTo>
                <a:lnTo>
                  <a:pt x="44450" y="671068"/>
                </a:lnTo>
                <a:lnTo>
                  <a:pt x="44450" y="0"/>
                </a:lnTo>
                <a:close/>
              </a:path>
              <a:path w="76200" h="734694">
                <a:moveTo>
                  <a:pt x="76200" y="658368"/>
                </a:moveTo>
                <a:lnTo>
                  <a:pt x="44450" y="658368"/>
                </a:lnTo>
                <a:lnTo>
                  <a:pt x="44450" y="671068"/>
                </a:lnTo>
                <a:lnTo>
                  <a:pt x="69850" y="671068"/>
                </a:lnTo>
                <a:lnTo>
                  <a:pt x="76200" y="658368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7249" y="808102"/>
            <a:ext cx="1084576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1100" dirty="0">
                <a:latin typeface="Arial Narrow"/>
                <a:cs typeface="Arial Narrow"/>
              </a:rPr>
              <a:t>November  </a:t>
            </a:r>
            <a:r>
              <a:rPr sz="1100" spc="-110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Grants: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32412" y="372600"/>
            <a:ext cx="1527175" cy="1360629"/>
          </a:xfrm>
          <a:prstGeom prst="rect">
            <a:avLst/>
          </a:prstGeom>
          <a:solidFill>
            <a:srgbClr val="EC7C30"/>
          </a:solidFill>
          <a:ln w="12192">
            <a:solidFill>
              <a:srgbClr val="AD5A2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90805" marR="81280" indent="-1905" algn="ctr">
              <a:lnSpc>
                <a:spcPct val="100000"/>
              </a:lnSpc>
              <a:spcBef>
                <a:spcPts val="610"/>
              </a:spcBef>
            </a:pPr>
            <a:r>
              <a:rPr sz="1100" b="1" dirty="0">
                <a:solidFill>
                  <a:srgbClr val="FFFFFF"/>
                </a:solidFill>
                <a:latin typeface="Arial Narrow"/>
                <a:cs typeface="Arial Narrow"/>
              </a:rPr>
              <a:t>Additional Restrictions  Grant </a:t>
            </a:r>
            <a:r>
              <a:rPr sz="1100" b="1" spc="-5" dirty="0">
                <a:solidFill>
                  <a:srgbClr val="FFFFFF"/>
                </a:solidFill>
                <a:latin typeface="Arial Narrow"/>
                <a:cs typeface="Arial Narrow"/>
              </a:rPr>
              <a:t>Closed  </a:t>
            </a:r>
            <a:r>
              <a:rPr sz="1100" b="1" dirty="0">
                <a:solidFill>
                  <a:srgbClr val="FFFFFF"/>
                </a:solidFill>
                <a:latin typeface="Arial Narrow"/>
                <a:cs typeface="Arial Narrow"/>
              </a:rPr>
              <a:t>(Discretionary</a:t>
            </a:r>
            <a:r>
              <a:rPr sz="1100" b="1" spc="-13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 Narrow"/>
                <a:cs typeface="Arial Narrow"/>
              </a:rPr>
              <a:t>Grant)</a:t>
            </a:r>
            <a:endParaRPr sz="1100" b="1" dirty="0">
              <a:latin typeface="Arial Narrow"/>
              <a:cs typeface="Arial Narrow"/>
            </a:endParaRPr>
          </a:p>
          <a:p>
            <a:pPr marL="104775" marR="81280" indent="-13970" algn="just">
              <a:lnSpc>
                <a:spcPct val="100000"/>
              </a:lnSpc>
              <a:spcBef>
                <a:spcPts val="480"/>
              </a:spcBef>
            </a:pP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Grant for non-rated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eligible  businesses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forced to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close 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by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law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-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5</a:t>
            </a:r>
            <a:r>
              <a:rPr sz="1050" spc="-7" baseline="23809" dirty="0">
                <a:solidFill>
                  <a:srgbClr val="FFFFFF"/>
                </a:solidFill>
                <a:latin typeface="Arial Narrow"/>
                <a:cs typeface="Arial Narrow"/>
              </a:rPr>
              <a:t>th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Nov to </a:t>
            </a:r>
            <a:r>
              <a:rPr sz="1050" spc="-10" dirty="0">
                <a:solidFill>
                  <a:srgbClr val="FFFFFF"/>
                </a:solidFill>
                <a:latin typeface="Arial Narrow"/>
                <a:cs typeface="Arial Narrow"/>
              </a:rPr>
              <a:t>2</a:t>
            </a:r>
            <a:r>
              <a:rPr sz="1050" spc="-15" baseline="23809" dirty="0">
                <a:solidFill>
                  <a:srgbClr val="FFFFFF"/>
                </a:solidFill>
                <a:latin typeface="Arial Narrow"/>
                <a:cs typeface="Arial Narrow"/>
              </a:rPr>
              <a:t>nd</a:t>
            </a:r>
            <a:r>
              <a:rPr sz="1050" spc="104" baseline="23809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Dec</a:t>
            </a:r>
            <a:endParaRPr lang="en-GB" sz="1050" spc="-5" dirty="0">
              <a:solidFill>
                <a:srgbClr val="FFFFFF"/>
              </a:solidFill>
              <a:latin typeface="Arial Narrow"/>
              <a:cs typeface="Arial Narrow"/>
            </a:endParaRPr>
          </a:p>
          <a:p>
            <a:pPr marL="104775" marR="81280" indent="-13970" algn="just">
              <a:lnSpc>
                <a:spcPct val="100000"/>
              </a:lnSpc>
              <a:spcBef>
                <a:spcPts val="480"/>
              </a:spcBef>
            </a:pPr>
            <a:endParaRPr sz="1050"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14447" y="385724"/>
            <a:ext cx="1527175" cy="1360629"/>
          </a:xfrm>
          <a:prstGeom prst="rect">
            <a:avLst/>
          </a:prstGeom>
          <a:solidFill>
            <a:srgbClr val="EC7C30"/>
          </a:solidFill>
          <a:ln w="12192">
            <a:solidFill>
              <a:srgbClr val="AD5A2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88265" marR="81280" indent="635" algn="ctr">
              <a:lnSpc>
                <a:spcPct val="100000"/>
              </a:lnSpc>
              <a:spcBef>
                <a:spcPts val="610"/>
              </a:spcBef>
            </a:pPr>
            <a:r>
              <a:rPr sz="1100" b="1">
                <a:solidFill>
                  <a:srgbClr val="FFFFFF"/>
                </a:solidFill>
                <a:latin typeface="Arial Narrow"/>
                <a:cs typeface="Arial Narrow"/>
              </a:rPr>
              <a:t>Additional Restrictions  Grant </a:t>
            </a:r>
            <a:r>
              <a:rPr sz="1100" b="1" spc="-5">
                <a:solidFill>
                  <a:srgbClr val="FFFFFF"/>
                </a:solidFill>
                <a:latin typeface="Arial Narrow"/>
                <a:cs typeface="Arial Narrow"/>
              </a:rPr>
              <a:t>Open (Discretionary  </a:t>
            </a:r>
            <a:r>
              <a:rPr sz="1100" b="1">
                <a:solidFill>
                  <a:srgbClr val="FFFFFF"/>
                </a:solidFill>
                <a:latin typeface="Arial Narrow"/>
                <a:cs typeface="Arial Narrow"/>
              </a:rPr>
              <a:t>Grant)</a:t>
            </a:r>
            <a:endParaRPr sz="1100" b="1">
              <a:latin typeface="Arial Narrow"/>
              <a:cs typeface="Arial Narrow"/>
            </a:endParaRPr>
          </a:p>
          <a:p>
            <a:pPr marL="86360" marR="77470" algn="ctr">
              <a:lnSpc>
                <a:spcPct val="100000"/>
              </a:lnSpc>
              <a:spcBef>
                <a:spcPts val="480"/>
              </a:spcBef>
            </a:pP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(Grant for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businesses</a:t>
            </a:r>
            <a:r>
              <a:rPr sz="1050" spc="-114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open,  </a:t>
            </a: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but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impacted </a:t>
            </a: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-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5</a:t>
            </a:r>
            <a:r>
              <a:rPr sz="1050" spc="-7" baseline="23809">
                <a:solidFill>
                  <a:srgbClr val="FFFFFF"/>
                </a:solidFill>
                <a:latin typeface="Arial Narrow"/>
                <a:cs typeface="Arial Narrow"/>
              </a:rPr>
              <a:t>th </a:t>
            </a: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Nov to</a:t>
            </a:r>
            <a:r>
              <a:rPr sz="1050" spc="-2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spc="-10">
                <a:solidFill>
                  <a:srgbClr val="FFFFFF"/>
                </a:solidFill>
                <a:latin typeface="Arial Narrow"/>
                <a:cs typeface="Arial Narrow"/>
              </a:rPr>
              <a:t>2</a:t>
            </a:r>
            <a:r>
              <a:rPr sz="1050" spc="-15" baseline="23809">
                <a:solidFill>
                  <a:srgbClr val="FFFFFF"/>
                </a:solidFill>
                <a:latin typeface="Arial Narrow"/>
                <a:cs typeface="Arial Narrow"/>
              </a:rPr>
              <a:t>nd 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Dec)</a:t>
            </a:r>
            <a:endParaRPr lang="en-GB" sz="1050" spc="-5">
              <a:solidFill>
                <a:srgbClr val="FFFFFF"/>
              </a:solidFill>
              <a:latin typeface="Arial Narrow"/>
              <a:cs typeface="Arial Narrow"/>
            </a:endParaRPr>
          </a:p>
          <a:p>
            <a:pPr marL="86360" marR="77470" algn="ctr">
              <a:lnSpc>
                <a:spcPct val="100000"/>
              </a:lnSpc>
              <a:spcBef>
                <a:spcPts val="480"/>
              </a:spcBef>
            </a:pPr>
            <a:endParaRPr sz="105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78581" y="1808116"/>
            <a:ext cx="1566063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7475" marR="5080" indent="-105410">
              <a:lnSpc>
                <a:spcPct val="100000"/>
              </a:lnSpc>
            </a:pPr>
            <a:r>
              <a:rPr lang="en-GB" sz="1100" spc="-5" dirty="0">
                <a:latin typeface="Arial Narrow"/>
                <a:cs typeface="Arial Narrow"/>
              </a:rPr>
              <a:t>Scheme closed 14</a:t>
            </a:r>
            <a:r>
              <a:rPr lang="en-GB" sz="1100" spc="-5" baseline="30000" dirty="0">
                <a:latin typeface="Arial Narrow"/>
                <a:cs typeface="Arial Narrow"/>
              </a:rPr>
              <a:t>th</a:t>
            </a:r>
            <a:r>
              <a:rPr lang="en-GB" sz="1100" spc="-5" dirty="0">
                <a:latin typeface="Arial Narrow"/>
                <a:cs typeface="Arial Narrow"/>
              </a:rPr>
              <a:t> December 2020</a:t>
            </a:r>
            <a:endParaRPr sz="1100" dirty="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15542" y="2588522"/>
            <a:ext cx="1823658" cy="1212511"/>
          </a:xfrm>
          <a:prstGeom prst="rect">
            <a:avLst/>
          </a:prstGeom>
          <a:solidFill>
            <a:srgbClr val="FF0000"/>
          </a:solidFill>
          <a:ln w="12192">
            <a:solidFill>
              <a:srgbClr val="C00000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123189" marR="113664" algn="ctr">
              <a:lnSpc>
                <a:spcPct val="100000"/>
              </a:lnSpc>
            </a:pPr>
            <a:r>
              <a:rPr sz="1050" b="1">
                <a:solidFill>
                  <a:srgbClr val="FFFFFF"/>
                </a:solidFill>
                <a:latin typeface="Arial Narrow"/>
                <a:cs typeface="Arial Narrow"/>
              </a:rPr>
              <a:t>Local Restrictions</a:t>
            </a:r>
            <a:r>
              <a:rPr sz="1050" b="1" spc="-165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b="1">
                <a:solidFill>
                  <a:srgbClr val="FFFFFF"/>
                </a:solidFill>
                <a:latin typeface="Arial Narrow"/>
                <a:cs typeface="Arial Narrow"/>
              </a:rPr>
              <a:t>Support </a:t>
            </a:r>
            <a:r>
              <a:rPr sz="1050" b="1" spc="-5">
                <a:solidFill>
                  <a:srgbClr val="FFFFFF"/>
                </a:solidFill>
                <a:latin typeface="Arial Narrow"/>
                <a:cs typeface="Arial Narrow"/>
              </a:rPr>
              <a:t>Grant</a:t>
            </a:r>
            <a:r>
              <a:rPr sz="1050" b="1" spc="-9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b="1">
                <a:solidFill>
                  <a:srgbClr val="FFFFFF"/>
                </a:solidFill>
                <a:latin typeface="Arial Narrow"/>
                <a:cs typeface="Arial Narrow"/>
              </a:rPr>
              <a:t>(Open)</a:t>
            </a:r>
            <a:endParaRPr sz="1050" b="1">
              <a:latin typeface="Arial Narrow"/>
              <a:cs typeface="Arial Narrow"/>
            </a:endParaRPr>
          </a:p>
          <a:p>
            <a:pPr marL="86360" marR="77470" algn="ctr">
              <a:lnSpc>
                <a:spcPct val="100000"/>
              </a:lnSpc>
              <a:spcBef>
                <a:spcPts val="480"/>
              </a:spcBef>
            </a:pP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(Grant for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businesses</a:t>
            </a:r>
            <a:r>
              <a:rPr sz="1050" spc="-114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open,  </a:t>
            </a: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but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impacted </a:t>
            </a:r>
            <a:r>
              <a:rPr lang="en-GB" sz="1050" spc="-5">
                <a:solidFill>
                  <a:srgbClr val="FFFFFF"/>
                </a:solidFill>
                <a:latin typeface="Arial Narrow"/>
                <a:cs typeface="Arial Narrow"/>
              </a:rPr>
              <a:t>or non-rated businesses forced to close </a:t>
            </a: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- </a:t>
            </a:r>
            <a:r>
              <a:rPr sz="1050" spc="-10">
                <a:solidFill>
                  <a:srgbClr val="FFFFFF"/>
                </a:solidFill>
                <a:latin typeface="Arial Narrow"/>
                <a:cs typeface="Arial Narrow"/>
              </a:rPr>
              <a:t>2</a:t>
            </a:r>
            <a:r>
              <a:rPr sz="1050" spc="-15" baseline="23809">
                <a:solidFill>
                  <a:srgbClr val="FFFFFF"/>
                </a:solidFill>
                <a:latin typeface="Arial Narrow"/>
                <a:cs typeface="Arial Narrow"/>
              </a:rPr>
              <a:t>nd </a:t>
            </a:r>
            <a:r>
              <a:rPr sz="1050">
                <a:solidFill>
                  <a:srgbClr val="FFFFFF"/>
                </a:solidFill>
                <a:latin typeface="Arial Narrow"/>
                <a:cs typeface="Arial Narrow"/>
              </a:rPr>
              <a:t>Dec to 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30</a:t>
            </a:r>
            <a:r>
              <a:rPr sz="1050" spc="-7" baseline="23809">
                <a:solidFill>
                  <a:srgbClr val="FFFFFF"/>
                </a:solidFill>
                <a:latin typeface="Arial Narrow"/>
                <a:cs typeface="Arial Narrow"/>
              </a:rPr>
              <a:t>th</a:t>
            </a:r>
            <a:r>
              <a:rPr sz="1050" baseline="23809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spc="-5">
                <a:solidFill>
                  <a:srgbClr val="FFFFFF"/>
                </a:solidFill>
                <a:latin typeface="Arial Narrow"/>
                <a:cs typeface="Arial Narrow"/>
              </a:rPr>
              <a:t>Dec)</a:t>
            </a:r>
            <a:endParaRPr sz="105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07602" y="2454168"/>
            <a:ext cx="1818769" cy="1050929"/>
          </a:xfrm>
          <a:prstGeom prst="rect">
            <a:avLst/>
          </a:prstGeom>
          <a:solidFill>
            <a:srgbClr val="6FAC46"/>
          </a:solidFill>
          <a:ln w="12192">
            <a:solidFill>
              <a:srgbClr val="507D31"/>
            </a:solidFill>
          </a:ln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305435" marR="297180" algn="ctr">
              <a:lnSpc>
                <a:spcPct val="100000"/>
              </a:lnSpc>
            </a:pP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Christmas</a:t>
            </a:r>
            <a:r>
              <a:rPr sz="1050" spc="-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Support  Payment</a:t>
            </a:r>
            <a:endParaRPr sz="1050" dirty="0">
              <a:latin typeface="Arial Narrow"/>
              <a:cs typeface="Arial Narrow"/>
            </a:endParaRPr>
          </a:p>
          <a:p>
            <a:pPr marL="163830" marR="156845" algn="ctr">
              <a:lnSpc>
                <a:spcPct val="100000"/>
              </a:lnSpc>
              <a:spcBef>
                <a:spcPts val="480"/>
              </a:spcBef>
            </a:pP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(Grant for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eligibility</a:t>
            </a:r>
            <a:r>
              <a:rPr sz="1050" spc="-12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rated  Wet Led Pubs – one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off  payment for</a:t>
            </a:r>
            <a:r>
              <a:rPr sz="1050" spc="-10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Dec)</a:t>
            </a:r>
            <a:endParaRPr sz="1050" dirty="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9473" y="2986913"/>
            <a:ext cx="96202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>
                <a:latin typeface="Arial Narrow"/>
                <a:cs typeface="Arial Narrow"/>
              </a:rPr>
              <a:t>December</a:t>
            </a:r>
            <a:r>
              <a:rPr sz="1100" spc="-110">
                <a:latin typeface="Arial Narrow"/>
                <a:cs typeface="Arial Narrow"/>
              </a:rPr>
              <a:t> </a:t>
            </a:r>
            <a:r>
              <a:rPr sz="1100">
                <a:latin typeface="Arial Narrow"/>
                <a:cs typeface="Arial Narrow"/>
              </a:rPr>
              <a:t>Grants:</a:t>
            </a:r>
          </a:p>
        </p:txBody>
      </p:sp>
      <p:sp>
        <p:nvSpPr>
          <p:cNvPr id="13" name="object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44496" y="1324817"/>
            <a:ext cx="1727008" cy="1141143"/>
          </a:xfrm>
          <a:custGeom>
            <a:avLst/>
            <a:gdLst/>
            <a:ahLst/>
            <a:cxnLst/>
            <a:rect l="l" t="t" r="r" b="b"/>
            <a:pathLst>
              <a:path w="2009775" h="734694">
                <a:moveTo>
                  <a:pt x="1964817" y="658368"/>
                </a:moveTo>
                <a:lnTo>
                  <a:pt x="1933067" y="658368"/>
                </a:lnTo>
                <a:lnTo>
                  <a:pt x="1971167" y="734568"/>
                </a:lnTo>
                <a:lnTo>
                  <a:pt x="2002917" y="671068"/>
                </a:lnTo>
                <a:lnTo>
                  <a:pt x="1964817" y="671068"/>
                </a:lnTo>
                <a:lnTo>
                  <a:pt x="1964817" y="658368"/>
                </a:lnTo>
                <a:close/>
              </a:path>
              <a:path w="2009775" h="734694">
                <a:moveTo>
                  <a:pt x="1964817" y="367284"/>
                </a:moveTo>
                <a:lnTo>
                  <a:pt x="1964817" y="671068"/>
                </a:lnTo>
                <a:lnTo>
                  <a:pt x="1977517" y="671068"/>
                </a:lnTo>
                <a:lnTo>
                  <a:pt x="1977517" y="373634"/>
                </a:lnTo>
                <a:lnTo>
                  <a:pt x="1971167" y="373634"/>
                </a:lnTo>
                <a:lnTo>
                  <a:pt x="1964817" y="367284"/>
                </a:lnTo>
                <a:close/>
              </a:path>
              <a:path w="2009775" h="734694">
                <a:moveTo>
                  <a:pt x="2009267" y="658368"/>
                </a:moveTo>
                <a:lnTo>
                  <a:pt x="1977517" y="658368"/>
                </a:lnTo>
                <a:lnTo>
                  <a:pt x="1977517" y="671068"/>
                </a:lnTo>
                <a:lnTo>
                  <a:pt x="2002917" y="671068"/>
                </a:lnTo>
                <a:lnTo>
                  <a:pt x="2009267" y="658368"/>
                </a:lnTo>
                <a:close/>
              </a:path>
              <a:path w="2009775" h="734694">
                <a:moveTo>
                  <a:pt x="12700" y="0"/>
                </a:moveTo>
                <a:lnTo>
                  <a:pt x="0" y="0"/>
                </a:lnTo>
                <a:lnTo>
                  <a:pt x="0" y="373634"/>
                </a:lnTo>
                <a:lnTo>
                  <a:pt x="1964817" y="373634"/>
                </a:lnTo>
                <a:lnTo>
                  <a:pt x="1964817" y="367284"/>
                </a:lnTo>
                <a:lnTo>
                  <a:pt x="12700" y="367284"/>
                </a:lnTo>
                <a:lnTo>
                  <a:pt x="6350" y="360934"/>
                </a:lnTo>
                <a:lnTo>
                  <a:pt x="12700" y="360934"/>
                </a:lnTo>
                <a:lnTo>
                  <a:pt x="12700" y="0"/>
                </a:lnTo>
                <a:close/>
              </a:path>
              <a:path w="2009775" h="734694">
                <a:moveTo>
                  <a:pt x="1977517" y="360934"/>
                </a:moveTo>
                <a:lnTo>
                  <a:pt x="12700" y="360934"/>
                </a:lnTo>
                <a:lnTo>
                  <a:pt x="12700" y="367284"/>
                </a:lnTo>
                <a:lnTo>
                  <a:pt x="1964817" y="367284"/>
                </a:lnTo>
                <a:lnTo>
                  <a:pt x="1971167" y="373634"/>
                </a:lnTo>
                <a:lnTo>
                  <a:pt x="1977517" y="373634"/>
                </a:lnTo>
                <a:lnTo>
                  <a:pt x="1977517" y="360934"/>
                </a:lnTo>
                <a:close/>
              </a:path>
              <a:path w="2009775" h="734694">
                <a:moveTo>
                  <a:pt x="12700" y="360934"/>
                </a:moveTo>
                <a:lnTo>
                  <a:pt x="6350" y="360934"/>
                </a:lnTo>
                <a:lnTo>
                  <a:pt x="12700" y="367284"/>
                </a:lnTo>
                <a:lnTo>
                  <a:pt x="12700" y="360934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636776" y="3779392"/>
            <a:ext cx="3485118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05" marR="5080" indent="-27940" algn="ctr">
              <a:lnSpc>
                <a:spcPct val="100000"/>
              </a:lnSpc>
            </a:pPr>
            <a:r>
              <a:rPr lang="en-GB" sz="1100" dirty="0">
                <a:latin typeface="Arial Narrow"/>
                <a:cs typeface="Arial Narrow"/>
              </a:rPr>
              <a:t>Where eligible, Businesses that have previously applied for the November lockdown period have been paid directly. New applicants only should apply via the Closed Business Grant Scheme</a:t>
            </a:r>
            <a:r>
              <a:rPr lang="en-GB" sz="1100" spc="-5" dirty="0">
                <a:latin typeface="Arial Narrow"/>
                <a:cs typeface="Arial Narrow"/>
              </a:rPr>
              <a:t>. </a:t>
            </a:r>
          </a:p>
          <a:p>
            <a:pPr marL="40005" marR="5080" indent="-27940" algn="ctr">
              <a:lnSpc>
                <a:spcPct val="100000"/>
              </a:lnSpc>
            </a:pPr>
            <a:r>
              <a:rPr lang="en-GB" sz="1100" spc="-5" dirty="0">
                <a:latin typeface="Arial Narrow"/>
                <a:cs typeface="Arial Narrow"/>
              </a:rPr>
              <a:t>Christmas Support Payment - Closed 28</a:t>
            </a:r>
            <a:r>
              <a:rPr lang="en-GB" sz="1100" spc="-5" baseline="30000" dirty="0">
                <a:latin typeface="Arial Narrow"/>
                <a:cs typeface="Arial Narrow"/>
              </a:rPr>
              <a:t>th</a:t>
            </a:r>
            <a:r>
              <a:rPr lang="en-GB" sz="1100" spc="-5" dirty="0">
                <a:latin typeface="Arial Narrow"/>
                <a:cs typeface="Arial Narrow"/>
              </a:rPr>
              <a:t> February  2021</a:t>
            </a:r>
            <a:endParaRPr sz="1100" dirty="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80908" y="4687779"/>
            <a:ext cx="1527175" cy="964367"/>
          </a:xfrm>
          <a:prstGeom prst="rect">
            <a:avLst/>
          </a:prstGeom>
          <a:solidFill>
            <a:srgbClr val="4471C4"/>
          </a:solidFill>
          <a:ln w="12192">
            <a:solidFill>
              <a:srgbClr val="2E528F"/>
            </a:solidFill>
          </a:ln>
        </p:spPr>
        <p:txBody>
          <a:bodyPr vert="horz" wrap="square" lIns="0" tIns="91440" rIns="0" bIns="0" rtlCol="0">
            <a:spAutoFit/>
          </a:bodyPr>
          <a:lstStyle/>
          <a:p>
            <a:pPr marL="119380" marR="111760" indent="-635" algn="ctr">
              <a:lnSpc>
                <a:spcPct val="100000"/>
              </a:lnSpc>
              <a:spcBef>
                <a:spcPts val="720"/>
              </a:spcBef>
            </a:pP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Local Restrictions</a:t>
            </a:r>
            <a:r>
              <a:rPr sz="1050" spc="-16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Support 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Grant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(Closed)</a:t>
            </a:r>
            <a:r>
              <a:rPr sz="1050" spc="-10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Addendum</a:t>
            </a:r>
            <a:endParaRPr sz="1050" dirty="0">
              <a:latin typeface="Arial Narrow"/>
              <a:cs typeface="Arial Narrow"/>
            </a:endParaRPr>
          </a:p>
          <a:p>
            <a:pPr marL="116205" marR="109855" indent="1270" algn="ctr">
              <a:lnSpc>
                <a:spcPct val="100000"/>
              </a:lnSpc>
              <a:spcBef>
                <a:spcPts val="480"/>
              </a:spcBef>
            </a:pP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(Grant for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eligible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rated 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businesses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forced to</a:t>
            </a:r>
            <a:r>
              <a:rPr sz="1050" spc="-13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close 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by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law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– </a:t>
            </a:r>
            <a:r>
              <a:rPr lang="en-GB" sz="1050" dirty="0">
                <a:solidFill>
                  <a:srgbClr val="FFFFFF"/>
                </a:solidFill>
                <a:latin typeface="Arial Narrow"/>
                <a:cs typeface="Arial Narrow"/>
              </a:rPr>
              <a:t>from  31</a:t>
            </a:r>
            <a:r>
              <a:rPr lang="en-GB" sz="1050" baseline="30000" dirty="0">
                <a:solidFill>
                  <a:srgbClr val="FFFFFF"/>
                </a:solidFill>
                <a:latin typeface="Arial Narrow"/>
                <a:cs typeface="Arial Narrow"/>
              </a:rPr>
              <a:t>st</a:t>
            </a:r>
            <a:r>
              <a:rPr lang="en-GB" sz="1050" dirty="0">
                <a:solidFill>
                  <a:srgbClr val="FFFFFF"/>
                </a:solidFill>
                <a:latin typeface="Arial Narrow"/>
                <a:cs typeface="Arial Narrow"/>
              </a:rPr>
              <a:t> Dec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  </a:t>
            </a:r>
            <a:endParaRPr sz="1050" dirty="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>
            <a:spLocks/>
          </p:cNvSpPr>
          <p:nvPr/>
        </p:nvSpPr>
        <p:spPr>
          <a:xfrm>
            <a:off x="3447013" y="4705243"/>
            <a:ext cx="1564958" cy="964367"/>
          </a:xfrm>
          <a:prstGeom prst="rect">
            <a:avLst/>
          </a:prstGeom>
          <a:solidFill>
            <a:srgbClr val="00B050"/>
          </a:solidFill>
          <a:ln w="12192">
            <a:solidFill>
              <a:srgbClr val="00B050"/>
            </a:solidFill>
          </a:ln>
        </p:spPr>
        <p:txBody>
          <a:bodyPr vert="horz" wrap="square" lIns="0" tIns="91440" rIns="0" bIns="0" rtlCol="0">
            <a:spAutoFit/>
          </a:bodyPr>
          <a:lstStyle/>
          <a:p>
            <a:pPr marL="153670" marR="145415" lvl="0" indent="635" algn="ctr" defTabSz="914400" rtl="0" eaLnBrk="1" fontAlgn="auto" latinLnBrk="0" hangingPunct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‘Closed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Business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  </a:t>
            </a:r>
            <a:r>
              <a:rPr kumimoji="0" lang="en-GB" sz="105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Lockdown</a:t>
            </a:r>
            <a:r>
              <a:rPr kumimoji="0" lang="en-GB" sz="1050" b="0" i="0" u="none" strike="noStrike" kern="1200" cap="none" spc="-9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 </a:t>
            </a:r>
            <a:r>
              <a:rPr kumimoji="0" lang="en-GB" sz="105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Payment’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/>
              <a:ea typeface="+mn-ea"/>
              <a:cs typeface="Arial Narrow"/>
            </a:endParaRPr>
          </a:p>
          <a:p>
            <a:pPr marL="121920" marR="111760" lvl="0" indent="-1905" algn="ctr" defTabSz="914400" rtl="0" eaLnBrk="1" fontAlgn="auto" latinLnBrk="0" hangingPunct="1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(One-off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grant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for </a:t>
            </a:r>
            <a:r>
              <a:rPr kumimoji="0" lang="en-GB" sz="105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eligible 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rated </a:t>
            </a:r>
            <a:r>
              <a:rPr kumimoji="0" lang="en-GB" sz="105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businesses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forced</a:t>
            </a:r>
            <a:r>
              <a:rPr kumimoji="0" lang="en-GB" sz="1050" b="0" i="0" u="none" strike="noStrike" kern="1200" cap="none" spc="-1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to  </a:t>
            </a:r>
            <a:r>
              <a:rPr kumimoji="0" lang="en-GB" sz="105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close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by </a:t>
            </a:r>
            <a:r>
              <a:rPr kumimoji="0" lang="en-GB" sz="1050" b="0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law 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–from  5</a:t>
            </a:r>
            <a:r>
              <a:rPr kumimoji="0" lang="en-GB" sz="105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th</a:t>
            </a: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 Jan 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/>
              <a:ea typeface="+mn-ea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9473" y="5190363"/>
            <a:ext cx="962024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 Narrow"/>
                <a:cs typeface="Arial Narrow"/>
              </a:rPr>
              <a:t>January</a:t>
            </a:r>
            <a:r>
              <a:rPr lang="en-GB" sz="1100" dirty="0">
                <a:latin typeface="Arial Narrow"/>
                <a:cs typeface="Arial Narrow"/>
              </a:rPr>
              <a:t>/February/March </a:t>
            </a:r>
            <a:r>
              <a:rPr sz="1100" spc="-114" dirty="0">
                <a:latin typeface="Arial Narrow"/>
                <a:cs typeface="Arial Narrow"/>
              </a:rPr>
              <a:t> </a:t>
            </a:r>
            <a:r>
              <a:rPr sz="1100" dirty="0">
                <a:latin typeface="Arial Narrow"/>
                <a:cs typeface="Arial Narrow"/>
              </a:rPr>
              <a:t>Grants:</a:t>
            </a:r>
          </a:p>
        </p:txBody>
      </p:sp>
      <p:sp>
        <p:nvSpPr>
          <p:cNvPr id="21" name="object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01825" y="3067557"/>
            <a:ext cx="241300" cy="2296160"/>
          </a:xfrm>
          <a:custGeom>
            <a:avLst/>
            <a:gdLst/>
            <a:ahLst/>
            <a:cxnLst/>
            <a:rect l="l" t="t" r="r" b="b"/>
            <a:pathLst>
              <a:path w="241300" h="2296160">
                <a:moveTo>
                  <a:pt x="158750" y="2219960"/>
                </a:moveTo>
                <a:lnTo>
                  <a:pt x="158750" y="2296160"/>
                </a:lnTo>
                <a:lnTo>
                  <a:pt x="222250" y="2264410"/>
                </a:lnTo>
                <a:lnTo>
                  <a:pt x="171450" y="2264410"/>
                </a:lnTo>
                <a:lnTo>
                  <a:pt x="171450" y="2251710"/>
                </a:lnTo>
                <a:lnTo>
                  <a:pt x="222250" y="2251710"/>
                </a:lnTo>
                <a:lnTo>
                  <a:pt x="158750" y="2219960"/>
                </a:lnTo>
                <a:close/>
              </a:path>
              <a:path w="241300" h="2296160">
                <a:moveTo>
                  <a:pt x="240919" y="0"/>
                </a:moveTo>
                <a:lnTo>
                  <a:pt x="0" y="0"/>
                </a:lnTo>
                <a:lnTo>
                  <a:pt x="0" y="2264410"/>
                </a:lnTo>
                <a:lnTo>
                  <a:pt x="158750" y="2264410"/>
                </a:lnTo>
                <a:lnTo>
                  <a:pt x="158750" y="2258060"/>
                </a:lnTo>
                <a:lnTo>
                  <a:pt x="12700" y="2258060"/>
                </a:lnTo>
                <a:lnTo>
                  <a:pt x="6350" y="2251710"/>
                </a:lnTo>
                <a:lnTo>
                  <a:pt x="12700" y="2251710"/>
                </a:lnTo>
                <a:lnTo>
                  <a:pt x="12700" y="12699"/>
                </a:lnTo>
                <a:lnTo>
                  <a:pt x="6350" y="12700"/>
                </a:lnTo>
                <a:lnTo>
                  <a:pt x="12700" y="6350"/>
                </a:lnTo>
                <a:lnTo>
                  <a:pt x="240919" y="6350"/>
                </a:lnTo>
                <a:lnTo>
                  <a:pt x="240919" y="0"/>
                </a:lnTo>
                <a:close/>
              </a:path>
              <a:path w="241300" h="2296160">
                <a:moveTo>
                  <a:pt x="222250" y="2251710"/>
                </a:moveTo>
                <a:lnTo>
                  <a:pt x="171450" y="2251710"/>
                </a:lnTo>
                <a:lnTo>
                  <a:pt x="171450" y="2264410"/>
                </a:lnTo>
                <a:lnTo>
                  <a:pt x="222250" y="2264410"/>
                </a:lnTo>
                <a:lnTo>
                  <a:pt x="234950" y="2258060"/>
                </a:lnTo>
                <a:lnTo>
                  <a:pt x="222250" y="2251710"/>
                </a:lnTo>
                <a:close/>
              </a:path>
              <a:path w="241300" h="2296160">
                <a:moveTo>
                  <a:pt x="12700" y="2251710"/>
                </a:moveTo>
                <a:lnTo>
                  <a:pt x="6350" y="2251710"/>
                </a:lnTo>
                <a:lnTo>
                  <a:pt x="12700" y="2258060"/>
                </a:lnTo>
                <a:lnTo>
                  <a:pt x="12700" y="2251710"/>
                </a:lnTo>
                <a:close/>
              </a:path>
              <a:path w="241300" h="2296160">
                <a:moveTo>
                  <a:pt x="158750" y="2251710"/>
                </a:moveTo>
                <a:lnTo>
                  <a:pt x="12700" y="2251710"/>
                </a:lnTo>
                <a:lnTo>
                  <a:pt x="12700" y="2258060"/>
                </a:lnTo>
                <a:lnTo>
                  <a:pt x="158750" y="2258060"/>
                </a:lnTo>
                <a:lnTo>
                  <a:pt x="158750" y="2251710"/>
                </a:lnTo>
                <a:close/>
              </a:path>
              <a:path w="241300" h="2296160">
                <a:moveTo>
                  <a:pt x="12700" y="6350"/>
                </a:moveTo>
                <a:lnTo>
                  <a:pt x="6350" y="12700"/>
                </a:lnTo>
                <a:lnTo>
                  <a:pt x="12700" y="12699"/>
                </a:lnTo>
                <a:lnTo>
                  <a:pt x="12700" y="6350"/>
                </a:lnTo>
                <a:close/>
              </a:path>
              <a:path w="241300" h="2296160">
                <a:moveTo>
                  <a:pt x="240919" y="6350"/>
                </a:moveTo>
                <a:lnTo>
                  <a:pt x="12700" y="6350"/>
                </a:lnTo>
                <a:lnTo>
                  <a:pt x="12700" y="12699"/>
                </a:lnTo>
                <a:lnTo>
                  <a:pt x="240919" y="12700"/>
                </a:lnTo>
                <a:lnTo>
                  <a:pt x="240919" y="635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66701" y="5232513"/>
            <a:ext cx="380312" cy="45719"/>
          </a:xfrm>
          <a:custGeom>
            <a:avLst/>
            <a:gdLst/>
            <a:ahLst/>
            <a:cxnLst/>
            <a:rect l="l" t="t" r="r" b="b"/>
            <a:pathLst>
              <a:path w="438150" h="76200">
                <a:moveTo>
                  <a:pt x="361696" y="0"/>
                </a:moveTo>
                <a:lnTo>
                  <a:pt x="361696" y="76200"/>
                </a:lnTo>
                <a:lnTo>
                  <a:pt x="425196" y="44450"/>
                </a:lnTo>
                <a:lnTo>
                  <a:pt x="374396" y="44450"/>
                </a:lnTo>
                <a:lnTo>
                  <a:pt x="374396" y="31750"/>
                </a:lnTo>
                <a:lnTo>
                  <a:pt x="425196" y="31750"/>
                </a:lnTo>
                <a:lnTo>
                  <a:pt x="361696" y="0"/>
                </a:lnTo>
                <a:close/>
              </a:path>
              <a:path w="438150" h="76200">
                <a:moveTo>
                  <a:pt x="361696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61696" y="44450"/>
                </a:lnTo>
                <a:lnTo>
                  <a:pt x="361696" y="31750"/>
                </a:lnTo>
                <a:close/>
              </a:path>
              <a:path w="438150" h="76200">
                <a:moveTo>
                  <a:pt x="425196" y="31750"/>
                </a:moveTo>
                <a:lnTo>
                  <a:pt x="374396" y="31750"/>
                </a:lnTo>
                <a:lnTo>
                  <a:pt x="374396" y="44450"/>
                </a:lnTo>
                <a:lnTo>
                  <a:pt x="425196" y="44450"/>
                </a:lnTo>
                <a:lnTo>
                  <a:pt x="437896" y="38100"/>
                </a:lnTo>
                <a:lnTo>
                  <a:pt x="425196" y="3175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275765" y="4687581"/>
            <a:ext cx="1527175" cy="1134926"/>
          </a:xfrm>
          <a:prstGeom prst="rect">
            <a:avLst/>
          </a:prstGeom>
          <a:solidFill>
            <a:srgbClr val="EC7C30"/>
          </a:solidFill>
          <a:ln w="12192">
            <a:solidFill>
              <a:srgbClr val="AD5A2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90805" marR="81280" indent="-1905" algn="ctr">
              <a:lnSpc>
                <a:spcPct val="100000"/>
              </a:lnSpc>
              <a:spcBef>
                <a:spcPts val="610"/>
              </a:spcBef>
            </a:pPr>
            <a:r>
              <a:rPr sz="1100" dirty="0">
                <a:solidFill>
                  <a:srgbClr val="FFFFFF"/>
                </a:solidFill>
                <a:latin typeface="Arial Narrow"/>
                <a:cs typeface="Arial Narrow"/>
              </a:rPr>
              <a:t>Additional Restrictions  Grant 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Closed  (Discretionary</a:t>
            </a:r>
            <a:r>
              <a:rPr sz="1100" spc="-9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Grant)</a:t>
            </a:r>
            <a:endParaRPr sz="1100" dirty="0">
              <a:latin typeface="Arial Narrow"/>
              <a:cs typeface="Arial Narrow"/>
            </a:endParaRPr>
          </a:p>
          <a:p>
            <a:pPr marL="116839" marR="81280" indent="-26034" algn="just">
              <a:lnSpc>
                <a:spcPct val="100000"/>
              </a:lnSpc>
              <a:spcBef>
                <a:spcPts val="480"/>
              </a:spcBef>
            </a:pP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(Grant for non-rated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eligible  businesses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forced to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close 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by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law </a:t>
            </a:r>
            <a:r>
              <a:rPr lang="en-GB" sz="1050" spc="-5" dirty="0">
                <a:solidFill>
                  <a:srgbClr val="FFFFFF"/>
                </a:solidFill>
                <a:latin typeface="Arial Narrow"/>
                <a:cs typeface="Arial Narrow"/>
              </a:rPr>
              <a:t>from 31</a:t>
            </a:r>
            <a:r>
              <a:rPr lang="en-GB" sz="1050" spc="-5" baseline="30000" dirty="0">
                <a:solidFill>
                  <a:srgbClr val="FFFFFF"/>
                </a:solidFill>
                <a:latin typeface="Arial Narrow"/>
                <a:cs typeface="Arial Narrow"/>
              </a:rPr>
              <a:t>st</a:t>
            </a:r>
            <a:r>
              <a:rPr lang="en-GB" sz="1050" spc="-5" dirty="0">
                <a:solidFill>
                  <a:srgbClr val="FFFFFF"/>
                </a:solidFill>
                <a:latin typeface="Arial Narrow"/>
                <a:cs typeface="Arial Narrow"/>
              </a:rPr>
              <a:t> Dec </a:t>
            </a:r>
            <a:endParaRPr sz="1050" dirty="0">
              <a:latin typeface="Arial Narrow"/>
              <a:cs typeface="Arial Narrow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606828" y="4711383"/>
            <a:ext cx="1527175" cy="1134926"/>
          </a:xfrm>
          <a:prstGeom prst="rect">
            <a:avLst/>
          </a:prstGeom>
          <a:solidFill>
            <a:srgbClr val="EC7C30"/>
          </a:solidFill>
          <a:ln w="12192">
            <a:solidFill>
              <a:srgbClr val="AD5A20"/>
            </a:solidFill>
          </a:ln>
        </p:spPr>
        <p:txBody>
          <a:bodyPr vert="horz" wrap="square" lIns="0" tIns="77470" rIns="0" bIns="0" rtlCol="0">
            <a:spAutoFit/>
          </a:bodyPr>
          <a:lstStyle/>
          <a:p>
            <a:pPr marL="88265" marR="81280" indent="635" algn="ctr">
              <a:lnSpc>
                <a:spcPct val="100000"/>
              </a:lnSpc>
              <a:spcBef>
                <a:spcPts val="610"/>
              </a:spcBef>
            </a:pPr>
            <a:r>
              <a:rPr sz="1100" dirty="0">
                <a:solidFill>
                  <a:srgbClr val="FFFFFF"/>
                </a:solidFill>
                <a:latin typeface="Arial Narrow"/>
                <a:cs typeface="Arial Narrow"/>
              </a:rPr>
              <a:t>Additional Restrictions  Grant </a:t>
            </a:r>
            <a:r>
              <a:rPr sz="1100" spc="-5" dirty="0">
                <a:solidFill>
                  <a:srgbClr val="FFFFFF"/>
                </a:solidFill>
                <a:latin typeface="Arial Narrow"/>
                <a:cs typeface="Arial Narrow"/>
              </a:rPr>
              <a:t>Open (Discretionary  Grant)</a:t>
            </a:r>
            <a:endParaRPr sz="1100" dirty="0">
              <a:latin typeface="Arial Narrow"/>
              <a:cs typeface="Arial Narrow"/>
            </a:endParaRPr>
          </a:p>
          <a:p>
            <a:pPr marL="86360" marR="77470" algn="ctr">
              <a:lnSpc>
                <a:spcPct val="100000"/>
              </a:lnSpc>
              <a:spcBef>
                <a:spcPts val="480"/>
              </a:spcBef>
            </a:pP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(Grant for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businesses</a:t>
            </a:r>
            <a:r>
              <a:rPr sz="1050" spc="-114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open,  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but </a:t>
            </a:r>
            <a:r>
              <a:rPr sz="1050" spc="-5" dirty="0">
                <a:solidFill>
                  <a:srgbClr val="FFFFFF"/>
                </a:solidFill>
                <a:latin typeface="Arial Narrow"/>
                <a:cs typeface="Arial Narrow"/>
              </a:rPr>
              <a:t>impacted </a:t>
            </a:r>
            <a:r>
              <a:rPr lang="en-GB" sz="1050" dirty="0">
                <a:solidFill>
                  <a:srgbClr val="FFFFFF"/>
                </a:solidFill>
                <a:latin typeface="Arial Narrow"/>
                <a:cs typeface="Arial Narrow"/>
              </a:rPr>
              <a:t>–</a:t>
            </a:r>
            <a:r>
              <a:rPr sz="105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lang="en-GB" sz="1050" dirty="0">
                <a:solidFill>
                  <a:srgbClr val="FFFFFF"/>
                </a:solidFill>
                <a:latin typeface="Arial Narrow"/>
                <a:cs typeface="Arial Narrow"/>
              </a:rPr>
              <a:t>from 31</a:t>
            </a:r>
            <a:r>
              <a:rPr lang="en-GB" sz="1050" baseline="30000" dirty="0">
                <a:solidFill>
                  <a:srgbClr val="FFFFFF"/>
                </a:solidFill>
                <a:latin typeface="Arial Narrow"/>
                <a:cs typeface="Arial Narrow"/>
              </a:rPr>
              <a:t>st</a:t>
            </a:r>
            <a:r>
              <a:rPr lang="en-GB" sz="1050" dirty="0">
                <a:solidFill>
                  <a:srgbClr val="FFFFFF"/>
                </a:solidFill>
                <a:latin typeface="Arial Narrow"/>
                <a:cs typeface="Arial Narrow"/>
              </a:rPr>
              <a:t> December</a:t>
            </a:r>
            <a:r>
              <a:rPr lang="en-GB" sz="1050" spc="-5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endParaRPr sz="1050" dirty="0">
              <a:latin typeface="Arial Narrow"/>
              <a:cs typeface="Arial Narrow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696184" y="5993762"/>
            <a:ext cx="1348461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1100" spc="-5" dirty="0">
                <a:latin typeface="Arial Narrow"/>
                <a:cs typeface="Arial Narrow"/>
              </a:rPr>
              <a:t>Open 1.2.2021 </a:t>
            </a:r>
            <a:endParaRPr sz="1100" dirty="0">
              <a:latin typeface="Arial Narrow"/>
              <a:cs typeface="Arial Narrow"/>
            </a:endParaRPr>
          </a:p>
        </p:txBody>
      </p: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3379" y="2260092"/>
            <a:ext cx="11478895" cy="33655"/>
          </a:xfrm>
          <a:custGeom>
            <a:avLst/>
            <a:gdLst/>
            <a:ahLst/>
            <a:cxnLst/>
            <a:rect l="l" t="t" r="r" b="b"/>
            <a:pathLst>
              <a:path w="11478895" h="33655">
                <a:moveTo>
                  <a:pt x="0" y="0"/>
                </a:moveTo>
                <a:lnTo>
                  <a:pt x="11478768" y="33528"/>
                </a:lnTo>
              </a:path>
            </a:pathLst>
          </a:custGeom>
          <a:ln w="6096">
            <a:solidFill>
              <a:srgbClr val="4471C4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15243" y="4423175"/>
            <a:ext cx="11478895" cy="33655"/>
          </a:xfrm>
          <a:custGeom>
            <a:avLst/>
            <a:gdLst/>
            <a:ahLst/>
            <a:cxnLst/>
            <a:rect l="l" t="t" r="r" b="b"/>
            <a:pathLst>
              <a:path w="11478895" h="33654">
                <a:moveTo>
                  <a:pt x="0" y="0"/>
                </a:moveTo>
                <a:lnTo>
                  <a:pt x="11478768" y="33527"/>
                </a:lnTo>
              </a:path>
            </a:pathLst>
          </a:custGeom>
          <a:ln w="6096">
            <a:solidFill>
              <a:srgbClr val="4471C4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2">
            <a:extLst>
              <a:ext uri="{FF2B5EF4-FFF2-40B4-BE49-F238E27FC236}">
                <a16:creationId xmlns:a16="http://schemas.microsoft.com/office/drawing/2014/main" id="{5F1A35D3-BD29-444B-A1E2-C415A16A36B3}"/>
              </a:ext>
            </a:extLst>
          </p:cNvPr>
          <p:cNvSpPr txBox="1"/>
          <p:nvPr/>
        </p:nvSpPr>
        <p:spPr>
          <a:xfrm>
            <a:off x="4121587" y="-84124"/>
            <a:ext cx="1527175" cy="565539"/>
          </a:xfrm>
          <a:prstGeom prst="rect">
            <a:avLst/>
          </a:prstGeom>
          <a:noFill/>
          <a:ln w="12192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18745" marR="112395" indent="-635" algn="ctr">
              <a:lnSpc>
                <a:spcPct val="100000"/>
              </a:lnSpc>
            </a:pPr>
            <a:r>
              <a:rPr lang="en-GB" sz="1050" b="1">
                <a:latin typeface="Arial Narrow"/>
                <a:cs typeface="Arial Narrow"/>
              </a:rPr>
              <a:t>Closed Business Grants</a:t>
            </a:r>
            <a:endParaRPr lang="en-GB" sz="1050" b="1" spc="-5">
              <a:latin typeface="Arial Narrow"/>
              <a:cs typeface="Arial Narrow"/>
            </a:endParaRPr>
          </a:p>
          <a:p>
            <a:pPr marL="115570" marR="110489" indent="1270" algn="ctr">
              <a:lnSpc>
                <a:spcPct val="100000"/>
              </a:lnSpc>
              <a:spcBef>
                <a:spcPts val="480"/>
              </a:spcBef>
            </a:pPr>
            <a:endParaRPr sz="1050">
              <a:latin typeface="Arial Narrow"/>
              <a:cs typeface="Arial Narrow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F4EAF189-7B37-4B7C-A187-F2EA6B423323}"/>
              </a:ext>
            </a:extLst>
          </p:cNvPr>
          <p:cNvSpPr txBox="1"/>
          <p:nvPr/>
        </p:nvSpPr>
        <p:spPr>
          <a:xfrm>
            <a:off x="7848600" y="-64405"/>
            <a:ext cx="2618741" cy="565539"/>
          </a:xfrm>
          <a:prstGeom prst="rect">
            <a:avLst/>
          </a:prstGeom>
          <a:noFill/>
          <a:ln w="12192">
            <a:noFill/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Times New Roman"/>
              <a:cs typeface="Times New Roman"/>
            </a:endParaRPr>
          </a:p>
          <a:p>
            <a:pPr marL="118745" marR="112395" indent="-635" algn="ctr">
              <a:lnSpc>
                <a:spcPct val="100000"/>
              </a:lnSpc>
            </a:pPr>
            <a:r>
              <a:rPr lang="en-GB" sz="1050" b="1">
                <a:latin typeface="Arial Narrow"/>
                <a:cs typeface="Arial Narrow"/>
              </a:rPr>
              <a:t>Open But Severely Impacted Business Grants</a:t>
            </a:r>
            <a:endParaRPr lang="en-GB" sz="1050" b="1" spc="-5">
              <a:latin typeface="Arial Narrow"/>
              <a:cs typeface="Arial Narrow"/>
            </a:endParaRPr>
          </a:p>
          <a:p>
            <a:pPr marL="115570" marR="110489" indent="1270" algn="ctr">
              <a:lnSpc>
                <a:spcPct val="100000"/>
              </a:lnSpc>
              <a:spcBef>
                <a:spcPts val="480"/>
              </a:spcBef>
            </a:pPr>
            <a:endParaRPr sz="1050">
              <a:latin typeface="Arial Narrow"/>
              <a:cs typeface="Arial Narrow"/>
            </a:endParaRPr>
          </a:p>
        </p:txBody>
      </p:sp>
      <p:sp>
        <p:nvSpPr>
          <p:cNvPr id="39" name="object 13">
            <a:extLst>
              <a:ext uri="{FF2B5EF4-FFF2-40B4-BE49-F238E27FC236}">
                <a16:creationId xmlns:a16="http://schemas.microsoft.com/office/drawing/2014/main" id="{B509004B-B854-4779-A87C-1BBD1D42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96000" y="1740970"/>
            <a:ext cx="1555174" cy="813898"/>
          </a:xfrm>
          <a:custGeom>
            <a:avLst/>
            <a:gdLst/>
            <a:ahLst/>
            <a:cxnLst/>
            <a:rect l="l" t="t" r="r" b="b"/>
            <a:pathLst>
              <a:path w="2009775" h="734694">
                <a:moveTo>
                  <a:pt x="1964817" y="658368"/>
                </a:moveTo>
                <a:lnTo>
                  <a:pt x="1933067" y="658368"/>
                </a:lnTo>
                <a:lnTo>
                  <a:pt x="1971167" y="734568"/>
                </a:lnTo>
                <a:lnTo>
                  <a:pt x="2002917" y="671068"/>
                </a:lnTo>
                <a:lnTo>
                  <a:pt x="1964817" y="671068"/>
                </a:lnTo>
                <a:lnTo>
                  <a:pt x="1964817" y="658368"/>
                </a:lnTo>
                <a:close/>
              </a:path>
              <a:path w="2009775" h="734694">
                <a:moveTo>
                  <a:pt x="1964817" y="367284"/>
                </a:moveTo>
                <a:lnTo>
                  <a:pt x="1964817" y="671068"/>
                </a:lnTo>
                <a:lnTo>
                  <a:pt x="1977517" y="671068"/>
                </a:lnTo>
                <a:lnTo>
                  <a:pt x="1977517" y="373634"/>
                </a:lnTo>
                <a:lnTo>
                  <a:pt x="1971167" y="373634"/>
                </a:lnTo>
                <a:lnTo>
                  <a:pt x="1964817" y="367284"/>
                </a:lnTo>
                <a:close/>
              </a:path>
              <a:path w="2009775" h="734694">
                <a:moveTo>
                  <a:pt x="2009267" y="658368"/>
                </a:moveTo>
                <a:lnTo>
                  <a:pt x="1977517" y="658368"/>
                </a:lnTo>
                <a:lnTo>
                  <a:pt x="1977517" y="671068"/>
                </a:lnTo>
                <a:lnTo>
                  <a:pt x="2002917" y="671068"/>
                </a:lnTo>
                <a:lnTo>
                  <a:pt x="2009267" y="658368"/>
                </a:lnTo>
                <a:close/>
              </a:path>
              <a:path w="2009775" h="734694">
                <a:moveTo>
                  <a:pt x="12700" y="0"/>
                </a:moveTo>
                <a:lnTo>
                  <a:pt x="0" y="0"/>
                </a:lnTo>
                <a:lnTo>
                  <a:pt x="0" y="373634"/>
                </a:lnTo>
                <a:lnTo>
                  <a:pt x="1964817" y="373634"/>
                </a:lnTo>
                <a:lnTo>
                  <a:pt x="1964817" y="367284"/>
                </a:lnTo>
                <a:lnTo>
                  <a:pt x="12700" y="367284"/>
                </a:lnTo>
                <a:lnTo>
                  <a:pt x="6350" y="360934"/>
                </a:lnTo>
                <a:lnTo>
                  <a:pt x="12700" y="360934"/>
                </a:lnTo>
                <a:lnTo>
                  <a:pt x="12700" y="0"/>
                </a:lnTo>
                <a:close/>
              </a:path>
              <a:path w="2009775" h="734694">
                <a:moveTo>
                  <a:pt x="1977517" y="360934"/>
                </a:moveTo>
                <a:lnTo>
                  <a:pt x="12700" y="360934"/>
                </a:lnTo>
                <a:lnTo>
                  <a:pt x="12700" y="367284"/>
                </a:lnTo>
                <a:lnTo>
                  <a:pt x="1964817" y="367284"/>
                </a:lnTo>
                <a:lnTo>
                  <a:pt x="1971167" y="373634"/>
                </a:lnTo>
                <a:lnTo>
                  <a:pt x="1977517" y="373634"/>
                </a:lnTo>
                <a:lnTo>
                  <a:pt x="1977517" y="360934"/>
                </a:lnTo>
                <a:close/>
              </a:path>
              <a:path w="2009775" h="734694">
                <a:moveTo>
                  <a:pt x="12700" y="360934"/>
                </a:moveTo>
                <a:lnTo>
                  <a:pt x="6350" y="360934"/>
                </a:lnTo>
                <a:lnTo>
                  <a:pt x="12700" y="367284"/>
                </a:lnTo>
                <a:lnTo>
                  <a:pt x="12700" y="360934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13">
            <a:extLst>
              <a:ext uri="{FF2B5EF4-FFF2-40B4-BE49-F238E27FC236}">
                <a16:creationId xmlns:a16="http://schemas.microsoft.com/office/drawing/2014/main" id="{22081A6D-6AC4-49B1-8384-E09586A99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8070410" y="1730268"/>
            <a:ext cx="1135623" cy="861281"/>
          </a:xfrm>
          <a:custGeom>
            <a:avLst/>
            <a:gdLst/>
            <a:ahLst/>
            <a:cxnLst/>
            <a:rect l="l" t="t" r="r" b="b"/>
            <a:pathLst>
              <a:path w="2009775" h="734694">
                <a:moveTo>
                  <a:pt x="1964817" y="658368"/>
                </a:moveTo>
                <a:lnTo>
                  <a:pt x="1933067" y="658368"/>
                </a:lnTo>
                <a:lnTo>
                  <a:pt x="1971167" y="734568"/>
                </a:lnTo>
                <a:lnTo>
                  <a:pt x="2002917" y="671068"/>
                </a:lnTo>
                <a:lnTo>
                  <a:pt x="1964817" y="671068"/>
                </a:lnTo>
                <a:lnTo>
                  <a:pt x="1964817" y="658368"/>
                </a:lnTo>
                <a:close/>
              </a:path>
              <a:path w="2009775" h="734694">
                <a:moveTo>
                  <a:pt x="1964817" y="367284"/>
                </a:moveTo>
                <a:lnTo>
                  <a:pt x="1964817" y="671068"/>
                </a:lnTo>
                <a:lnTo>
                  <a:pt x="1977517" y="671068"/>
                </a:lnTo>
                <a:lnTo>
                  <a:pt x="1977517" y="373634"/>
                </a:lnTo>
                <a:lnTo>
                  <a:pt x="1971167" y="373634"/>
                </a:lnTo>
                <a:lnTo>
                  <a:pt x="1964817" y="367284"/>
                </a:lnTo>
                <a:close/>
              </a:path>
              <a:path w="2009775" h="734694">
                <a:moveTo>
                  <a:pt x="2009267" y="658368"/>
                </a:moveTo>
                <a:lnTo>
                  <a:pt x="1977517" y="658368"/>
                </a:lnTo>
                <a:lnTo>
                  <a:pt x="1977517" y="671068"/>
                </a:lnTo>
                <a:lnTo>
                  <a:pt x="2002917" y="671068"/>
                </a:lnTo>
                <a:lnTo>
                  <a:pt x="2009267" y="658368"/>
                </a:lnTo>
                <a:close/>
              </a:path>
              <a:path w="2009775" h="734694">
                <a:moveTo>
                  <a:pt x="12700" y="0"/>
                </a:moveTo>
                <a:lnTo>
                  <a:pt x="0" y="0"/>
                </a:lnTo>
                <a:lnTo>
                  <a:pt x="0" y="373634"/>
                </a:lnTo>
                <a:lnTo>
                  <a:pt x="1964817" y="373634"/>
                </a:lnTo>
                <a:lnTo>
                  <a:pt x="1964817" y="367284"/>
                </a:lnTo>
                <a:lnTo>
                  <a:pt x="12700" y="367284"/>
                </a:lnTo>
                <a:lnTo>
                  <a:pt x="6350" y="360934"/>
                </a:lnTo>
                <a:lnTo>
                  <a:pt x="12700" y="360934"/>
                </a:lnTo>
                <a:lnTo>
                  <a:pt x="12700" y="0"/>
                </a:lnTo>
                <a:close/>
              </a:path>
              <a:path w="2009775" h="734694">
                <a:moveTo>
                  <a:pt x="1977517" y="360934"/>
                </a:moveTo>
                <a:lnTo>
                  <a:pt x="12700" y="360934"/>
                </a:lnTo>
                <a:lnTo>
                  <a:pt x="12700" y="367284"/>
                </a:lnTo>
                <a:lnTo>
                  <a:pt x="1964817" y="367284"/>
                </a:lnTo>
                <a:lnTo>
                  <a:pt x="1971167" y="373634"/>
                </a:lnTo>
                <a:lnTo>
                  <a:pt x="1977517" y="373634"/>
                </a:lnTo>
                <a:lnTo>
                  <a:pt x="1977517" y="360934"/>
                </a:lnTo>
                <a:close/>
              </a:path>
              <a:path w="2009775" h="734694">
                <a:moveTo>
                  <a:pt x="12700" y="360934"/>
                </a:moveTo>
                <a:lnTo>
                  <a:pt x="6350" y="360934"/>
                </a:lnTo>
                <a:lnTo>
                  <a:pt x="12700" y="367284"/>
                </a:lnTo>
                <a:lnTo>
                  <a:pt x="12700" y="360934"/>
                </a:lnTo>
                <a:close/>
              </a:path>
            </a:pathLst>
          </a:custGeom>
          <a:solidFill>
            <a:srgbClr val="4471C4"/>
          </a:solid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15">
            <a:extLst>
              <a:ext uri="{FF2B5EF4-FFF2-40B4-BE49-F238E27FC236}">
                <a16:creationId xmlns:a16="http://schemas.microsoft.com/office/drawing/2014/main" id="{A5CC42BB-0169-4D9B-AEE5-FED092A542E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322707" y="3862394"/>
            <a:ext cx="3470388" cy="16927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0005" marR="5080" lvl="0" indent="-2794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-5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/>
                <a:ea typeface="+mn-ea"/>
                <a:cs typeface="Arial Narrow"/>
              </a:rPr>
              <a:t>Scheme closed </a:t>
            </a:r>
          </a:p>
        </p:txBody>
      </p:sp>
      <p:sp>
        <p:nvSpPr>
          <p:cNvPr id="44" name="object 15">
            <a:extLst>
              <a:ext uri="{FF2B5EF4-FFF2-40B4-BE49-F238E27FC236}">
                <a16:creationId xmlns:a16="http://schemas.microsoft.com/office/drawing/2014/main" id="{B9F9E592-DF70-4BEC-875F-BB43E340B536}"/>
              </a:ext>
            </a:extLst>
          </p:cNvPr>
          <p:cNvSpPr txBox="1"/>
          <p:nvPr/>
        </p:nvSpPr>
        <p:spPr>
          <a:xfrm>
            <a:off x="1677624" y="6058280"/>
            <a:ext cx="5125316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05" marR="5080" indent="-27940" algn="ctr">
              <a:lnSpc>
                <a:spcPct val="100000"/>
              </a:lnSpc>
            </a:pPr>
            <a:r>
              <a:rPr lang="en-GB" sz="1100" dirty="0">
                <a:latin typeface="Arial Narrow"/>
                <a:cs typeface="Arial Narrow"/>
              </a:rPr>
              <a:t>Where eligible Businesses that have previously applied for the November or December  lockdown periods will be  paid directly. New applicants only should apply via the Closed Business Grant Scheme</a:t>
            </a:r>
            <a:r>
              <a:rPr lang="en-GB" sz="1100" spc="-5" dirty="0">
                <a:latin typeface="Arial Narrow"/>
                <a:cs typeface="Arial Narrow"/>
              </a:rPr>
              <a:t>. </a:t>
            </a:r>
          </a:p>
        </p:txBody>
      </p:sp>
      <p:sp>
        <p:nvSpPr>
          <p:cNvPr id="35" name="object 15">
            <a:extLst>
              <a:ext uri="{FF2B5EF4-FFF2-40B4-BE49-F238E27FC236}">
                <a16:creationId xmlns:a16="http://schemas.microsoft.com/office/drawing/2014/main" id="{D659707F-48AA-4FCB-BA63-70425F5CC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565656" y="1574671"/>
            <a:ext cx="3485118" cy="33855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40005" marR="5080" indent="-27940" algn="ctr">
              <a:lnSpc>
                <a:spcPct val="100000"/>
              </a:lnSpc>
            </a:pPr>
            <a:endParaRPr lang="en-GB" sz="1100" dirty="0">
              <a:latin typeface="Arial Narrow"/>
              <a:cs typeface="Arial Narrow"/>
            </a:endParaRPr>
          </a:p>
          <a:p>
            <a:pPr marL="40005" marR="5080" indent="-27940" algn="ctr"/>
            <a:endParaRPr sz="11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952074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338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Narrow</vt:lpstr>
      <vt:lpstr>Calibri</vt:lpstr>
      <vt:lpstr>Times New Roman</vt:lpstr>
      <vt:lpstr>Office Theme</vt:lpstr>
      <vt:lpstr>Scheme closed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Makinson-Sanders, James</dc:creator>
  <cp:lastModifiedBy>Clarke, Jonathan (City of Lincoln Council)</cp:lastModifiedBy>
  <cp:revision>7</cp:revision>
  <dcterms:created xsi:type="dcterms:W3CDTF">2021-01-13T09:38:30Z</dcterms:created>
  <dcterms:modified xsi:type="dcterms:W3CDTF">2021-02-24T13:50:35Z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2021-01-07T00:00:00Z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2021-01-13T00:00:00Z</vt:filetime>
  </property>
</Properties>
</file>