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7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4A8F40-BCC6-4333-86EA-ED49C718D5B8}" v="18" dt="2026-10-19T13:16:43.2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Frecklington" userId="4d5648b4-e271-4f3e-975a-9d36c565730f" providerId="ADAL" clId="{95CA85DD-C694-43D0-8399-32ECE8F48E9D}"/>
    <pc:docChg chg="undo custSel modSld">
      <pc:chgData name="Heather Frecklington" userId="4d5648b4-e271-4f3e-975a-9d36c565730f" providerId="ADAL" clId="{95CA85DD-C694-43D0-8399-32ECE8F48E9D}" dt="2026-10-19T13:17:13.356" v="15" actId="2711"/>
      <pc:docMkLst>
        <pc:docMk/>
      </pc:docMkLst>
      <pc:sldChg chg="modSp">
        <pc:chgData name="Heather Frecklington" userId="4d5648b4-e271-4f3e-975a-9d36c565730f" providerId="ADAL" clId="{95CA85DD-C694-43D0-8399-32ECE8F48E9D}" dt="2026-10-19T12:52:57.065" v="1"/>
        <pc:sldMkLst>
          <pc:docMk/>
          <pc:sldMk cId="0" sldId="264"/>
        </pc:sldMkLst>
        <pc:spChg chg="mod">
          <ac:chgData name="Heather Frecklington" userId="4d5648b4-e271-4f3e-975a-9d36c565730f" providerId="ADAL" clId="{95CA85DD-C694-43D0-8399-32ECE8F48E9D}" dt="2026-10-19T12:52:57.065" v="1"/>
          <ac:spMkLst>
            <pc:docMk/>
            <pc:sldMk cId="0" sldId="264"/>
            <ac:spMk id="19" creationId="{00000000-0000-0000-0000-000000000000}"/>
          </ac:spMkLst>
        </pc:spChg>
      </pc:sldChg>
      <pc:sldChg chg="modSp mod">
        <pc:chgData name="Heather Frecklington" userId="4d5648b4-e271-4f3e-975a-9d36c565730f" providerId="ADAL" clId="{95CA85DD-C694-43D0-8399-32ECE8F48E9D}" dt="2026-10-19T13:17:13.356" v="15" actId="2711"/>
        <pc:sldMkLst>
          <pc:docMk/>
          <pc:sldMk cId="0" sldId="269"/>
        </pc:sldMkLst>
        <pc:spChg chg="mod">
          <ac:chgData name="Heather Frecklington" userId="4d5648b4-e271-4f3e-975a-9d36c565730f" providerId="ADAL" clId="{95CA85DD-C694-43D0-8399-32ECE8F48E9D}" dt="2026-10-19T12:53:29.761" v="2"/>
          <ac:spMkLst>
            <pc:docMk/>
            <pc:sldMk cId="0" sldId="269"/>
            <ac:spMk id="3" creationId="{00000000-0000-0000-0000-000000000000}"/>
          </ac:spMkLst>
        </pc:spChg>
        <pc:spChg chg="mod">
          <ac:chgData name="Heather Frecklington" userId="4d5648b4-e271-4f3e-975a-9d36c565730f" providerId="ADAL" clId="{95CA85DD-C694-43D0-8399-32ECE8F48E9D}" dt="2026-10-19T12:54:47.015" v="3"/>
          <ac:spMkLst>
            <pc:docMk/>
            <pc:sldMk cId="0" sldId="269"/>
            <ac:spMk id="8" creationId="{00000000-0000-0000-0000-000000000000}"/>
          </ac:spMkLst>
        </pc:spChg>
        <pc:spChg chg="mod">
          <ac:chgData name="Heather Frecklington" userId="4d5648b4-e271-4f3e-975a-9d36c565730f" providerId="ADAL" clId="{95CA85DD-C694-43D0-8399-32ECE8F48E9D}" dt="2026-10-19T13:17:13.356" v="15" actId="2711"/>
          <ac:spMkLst>
            <pc:docMk/>
            <pc:sldMk cId="0" sldId="269"/>
            <ac:spMk id="19" creationId="{00000000-0000-0000-0000-000000000000}"/>
          </ac:spMkLst>
        </pc:spChg>
        <pc:spChg chg="mod">
          <ac:chgData name="Heather Frecklington" userId="4d5648b4-e271-4f3e-975a-9d36c565730f" providerId="ADAL" clId="{95CA85DD-C694-43D0-8399-32ECE8F48E9D}" dt="2026-10-19T12:58:20.751" v="5"/>
          <ac:spMkLst>
            <pc:docMk/>
            <pc:sldMk cId="0" sldId="269"/>
            <ac:spMk id="2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95FCF-28E8-BA3A-D2CF-78158EE037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43E51-072B-9DE8-01C7-343B09A547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EB995E-1AC7-94D6-90D2-149A2A8557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EAB5D8-50E5-5F3E-24EE-02CDEE31AA43}"/>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4036061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5F7F8"/>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15A6A1"/>
          </a:solidFill>
          <a:ln w="12700">
            <a:solidFill>
              <a:srgbClr val="15A6A1"/>
            </a:solidFill>
            <a:prstDash val="solid"/>
          </a:ln>
        </p:spPr>
        <p:txBody>
          <a:bodyPr/>
          <a:lstStyle/>
          <a:p>
            <a:endParaRPr lang="en-GB"/>
          </a:p>
        </p:txBody>
      </p:sp>
      <p:sp>
        <p:nvSpPr>
          <p:cNvPr id="3" name="Shape 1"/>
          <p:cNvSpPr/>
          <p:nvPr/>
        </p:nvSpPr>
        <p:spPr>
          <a:xfrm>
            <a:off x="0" y="6556248"/>
            <a:ext cx="12191695" cy="301752"/>
          </a:xfrm>
          <a:prstGeom prst="rect">
            <a:avLst/>
          </a:prstGeom>
          <a:solidFill>
            <a:srgbClr val="0B2D3A"/>
          </a:solidFill>
          <a:ln w="12700">
            <a:solidFill>
              <a:srgbClr val="0B2D3A"/>
            </a:solidFill>
            <a:prstDash val="solid"/>
          </a:ln>
        </p:spPr>
        <p:txBody>
          <a:bodyPr/>
          <a:lstStyle/>
          <a:p>
            <a:endParaRPr lang="en-GB"/>
          </a:p>
        </p:txBody>
      </p:sp>
      <p:sp>
        <p:nvSpPr>
          <p:cNvPr id="25" name="Slide Number Placeholder 0"/>
          <p:cNvSpPr>
            <a:spLocks noGrp="1"/>
          </p:cNvSpPr>
          <p:nvPr>
            <p:ph type="sldNum" sz="quarter" idx="4294967295"/>
          </p:nvPr>
        </p:nvSpPr>
        <p:spPr>
          <a:xfrm>
            <a:off x="11356848" y="6656832"/>
            <a:ext cx="384048" cy="118872"/>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FFFFFF"/>
                </a:solidFill>
                <a:latin typeface="Aptos"/>
                <a:ea typeface="Aptos"/>
                <a:cs typeface="Aptos"/>
              </a:defRPr>
            </a:lvl1pPr>
          </a:lstStyle>
          <a:p>
            <a:pPr algn="r"/>
            <a:fld id="{F7021451-1387-4CA6-816F-3879F97B5CBC}" type="slidenum">
              <a:rPr lang="en-US" b="1"/>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56848" y="6656832"/>
            <a:ext cx="384048" cy="118872"/>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FFFFFF"/>
                </a:solidFill>
                <a:latin typeface="Aptos"/>
                <a:ea typeface="Aptos"/>
                <a:cs typeface="Aptos"/>
              </a:defRPr>
            </a:lvl1pPr>
          </a:lstStyle>
          <a:p>
            <a:pPr algn="r"/>
            <a:fld id="{F7021451-1387-4CA6-816F-3879F97B5CBC}" type="slidenum">
              <a:rPr lang="en-US" b="1"/>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D3A"/>
        </a:solidFill>
        <a:effectLst/>
      </p:bgPr>
    </p:bg>
    <p:spTree>
      <p:nvGrpSpPr>
        <p:cNvPr id="1" name=""/>
        <p:cNvGrpSpPr/>
        <p:nvPr/>
      </p:nvGrpSpPr>
      <p:grpSpPr>
        <a:xfrm>
          <a:off x="0" y="0"/>
          <a:ext cx="1" cy="1"/>
          <a:chOff x="0" y="0"/>
          <a:chExt cx="1" cy="1"/>
        </a:xfrm>
      </p:grpSpPr>
      <p:sp>
        <p:nvSpPr>
          <p:cNvPr id="2" name="Shape 0"/>
          <p:cNvSpPr/>
          <p:nvPr/>
        </p:nvSpPr>
        <p:spPr>
          <a:xfrm rot="1080000">
            <a:off x="8366760" y="320040"/>
            <a:ext cx="3429000" cy="3429000"/>
          </a:xfrm>
          <a:prstGeom prst="arc">
            <a:avLst/>
          </a:prstGeom>
          <a:solidFill>
            <a:srgbClr val="15A6A1">
              <a:alpha val="92000"/>
            </a:srgbClr>
          </a:solidFill>
          <a:ln w="12700">
            <a:solidFill>
              <a:srgbClr val="15A6A1">
                <a:alpha val="0"/>
              </a:srgbClr>
            </a:solidFill>
            <a:prstDash val="solid"/>
          </a:ln>
        </p:spPr>
        <p:txBody>
          <a:bodyPr/>
          <a:lstStyle/>
          <a:p>
            <a:endParaRPr lang="en-GB"/>
          </a:p>
        </p:txBody>
      </p:sp>
      <p:sp>
        <p:nvSpPr>
          <p:cNvPr id="3" name="Shape 1"/>
          <p:cNvSpPr/>
          <p:nvPr/>
        </p:nvSpPr>
        <p:spPr>
          <a:xfrm rot="12300000">
            <a:off x="8503920" y="3886200"/>
            <a:ext cx="3154680" cy="2560320"/>
          </a:xfrm>
          <a:prstGeom prst="arc">
            <a:avLst/>
          </a:prstGeom>
          <a:solidFill>
            <a:srgbClr val="E66C5C">
              <a:alpha val="85000"/>
            </a:srgbClr>
          </a:solidFill>
          <a:ln w="12700">
            <a:solidFill>
              <a:srgbClr val="E66C5C">
                <a:alpha val="0"/>
              </a:srgbClr>
            </a:solidFill>
            <a:prstDash val="solid"/>
          </a:ln>
        </p:spPr>
        <p:txBody>
          <a:bodyPr/>
          <a:lstStyle/>
          <a:p>
            <a:endParaRPr lang="en-GB"/>
          </a:p>
        </p:txBody>
      </p:sp>
      <p:sp>
        <p:nvSpPr>
          <p:cNvPr id="4" name="Shape 2"/>
          <p:cNvSpPr/>
          <p:nvPr/>
        </p:nvSpPr>
        <p:spPr>
          <a:xfrm>
            <a:off x="9656064" y="1371600"/>
            <a:ext cx="1234440" cy="1234440"/>
          </a:xfrm>
          <a:prstGeom prst="ellipse">
            <a:avLst/>
          </a:prstGeom>
          <a:solidFill>
            <a:srgbClr val="E7B84B"/>
          </a:solidFill>
          <a:ln w="12700">
            <a:solidFill>
              <a:srgbClr val="E7B84B"/>
            </a:solidFill>
            <a:prstDash val="solid"/>
          </a:ln>
        </p:spPr>
        <p:txBody>
          <a:bodyPr/>
          <a:lstStyle/>
          <a:p>
            <a:endParaRPr lang="en-GB"/>
          </a:p>
        </p:txBody>
      </p:sp>
      <p:sp>
        <p:nvSpPr>
          <p:cNvPr id="5" name="Text 3"/>
          <p:cNvSpPr/>
          <p:nvPr/>
        </p:nvSpPr>
        <p:spPr>
          <a:xfrm>
            <a:off x="658368" y="658368"/>
            <a:ext cx="2743200" cy="256032"/>
          </a:xfrm>
          <a:prstGeom prst="rect">
            <a:avLst/>
          </a:prstGeom>
          <a:noFill/>
          <a:ln/>
        </p:spPr>
        <p:txBody>
          <a:bodyPr wrap="square" lIns="0" tIns="0" rIns="0" bIns="0" rtlCol="0" anchor="ctr"/>
          <a:lstStyle/>
          <a:p>
            <a:pPr marL="0" indent="0">
              <a:buNone/>
            </a:pPr>
            <a:r>
              <a:rPr lang="en-US" sz="1100" b="1" kern="0" spc="240" dirty="0">
                <a:solidFill>
                  <a:srgbClr val="15A6A1"/>
                </a:solidFill>
                <a:latin typeface="Neue Haas Grotesk Text Pro" panose="020B0504020202020204" pitchFamily="34" charset="0"/>
                <a:ea typeface="Aptos" pitchFamily="34" charset="-122"/>
                <a:cs typeface="Aptos" pitchFamily="34" charset="-120"/>
              </a:rPr>
              <a:t>BIRCHWOOD</a:t>
            </a:r>
            <a:endParaRPr lang="en-US" sz="1100" dirty="0">
              <a:latin typeface="Neue Haas Grotesk Text Pro" panose="020B0504020202020204" pitchFamily="34" charset="0"/>
            </a:endParaRPr>
          </a:p>
        </p:txBody>
      </p:sp>
      <p:sp>
        <p:nvSpPr>
          <p:cNvPr id="6" name="Text 4"/>
          <p:cNvSpPr/>
          <p:nvPr/>
        </p:nvSpPr>
        <p:spPr>
          <a:xfrm>
            <a:off x="658368" y="1325880"/>
            <a:ext cx="6995160" cy="1536192"/>
          </a:xfrm>
          <a:prstGeom prst="rect">
            <a:avLst/>
          </a:prstGeom>
          <a:noFill/>
          <a:ln/>
        </p:spPr>
        <p:txBody>
          <a:bodyPr wrap="square" lIns="0" tIns="0" rIns="0" bIns="0" rtlCol="0" anchor="ctr">
            <a:normAutofit/>
          </a:bodyPr>
          <a:lstStyle/>
          <a:p>
            <a:pPr marL="0" indent="0">
              <a:buNone/>
            </a:pPr>
            <a:r>
              <a:rPr lang="en-US" sz="3800" b="1" dirty="0">
                <a:solidFill>
                  <a:srgbClr val="FFFFFF"/>
                </a:solidFill>
                <a:latin typeface="Neue Haas Grotesk Text Pro" panose="020B0504020202020204" pitchFamily="34" charset="0"/>
                <a:ea typeface="Aptos Display" pitchFamily="34" charset="-122"/>
                <a:cs typeface="Aptos Display" pitchFamily="34" charset="-120"/>
              </a:rPr>
              <a:t>Community</a:t>
            </a:r>
            <a:endParaRPr lang="en-US" sz="3800" dirty="0">
              <a:latin typeface="Neue Haas Grotesk Text Pro" panose="020B0504020202020204" pitchFamily="34" charset="0"/>
            </a:endParaRPr>
          </a:p>
          <a:p>
            <a:pPr marL="0" indent="0">
              <a:buNone/>
            </a:pPr>
            <a:r>
              <a:rPr lang="en-US" sz="3800" b="1" dirty="0">
                <a:solidFill>
                  <a:srgbClr val="FFFFFF"/>
                </a:solidFill>
                <a:latin typeface="Neue Haas Grotesk Text Pro" panose="020B0504020202020204" pitchFamily="34" charset="0"/>
                <a:ea typeface="Aptos Display" pitchFamily="34" charset="-122"/>
                <a:cs typeface="Aptos Display" pitchFamily="34" charset="-120"/>
              </a:rPr>
              <a:t>Engagement</a:t>
            </a:r>
            <a:endParaRPr lang="en-US" sz="3800" dirty="0">
              <a:latin typeface="Neue Haas Grotesk Text Pro" panose="020B0504020202020204" pitchFamily="34" charset="0"/>
            </a:endParaRPr>
          </a:p>
        </p:txBody>
      </p:sp>
      <p:sp>
        <p:nvSpPr>
          <p:cNvPr id="7" name="Shape 5"/>
          <p:cNvSpPr/>
          <p:nvPr/>
        </p:nvSpPr>
        <p:spPr>
          <a:xfrm>
            <a:off x="676656" y="3246120"/>
            <a:ext cx="1051560" cy="1"/>
          </a:xfrm>
          <a:prstGeom prst="line">
            <a:avLst/>
          </a:prstGeom>
          <a:noFill/>
          <a:ln w="50800">
            <a:solidFill>
              <a:srgbClr val="15A6A1"/>
            </a:solidFill>
            <a:prstDash val="solid"/>
            <a:headEnd type="none"/>
            <a:tailEnd type="none"/>
          </a:ln>
        </p:spPr>
        <p:txBody>
          <a:bodyPr/>
          <a:lstStyle/>
          <a:p>
            <a:endParaRPr lang="en-GB">
              <a:latin typeface="Neue Haas Grotesk Text Pro" panose="020B0504020202020204" pitchFamily="34" charset="0"/>
            </a:endParaRPr>
          </a:p>
        </p:txBody>
      </p:sp>
      <p:sp>
        <p:nvSpPr>
          <p:cNvPr id="8" name="Text 6"/>
          <p:cNvSpPr/>
          <p:nvPr/>
        </p:nvSpPr>
        <p:spPr>
          <a:xfrm>
            <a:off x="676656" y="3566160"/>
            <a:ext cx="5897880" cy="804672"/>
          </a:xfrm>
          <a:prstGeom prst="rect">
            <a:avLst/>
          </a:prstGeom>
          <a:noFill/>
          <a:ln/>
        </p:spPr>
        <p:txBody>
          <a:bodyPr wrap="square" lIns="0" tIns="0" rIns="0" bIns="0" rtlCol="0" anchor="ctr">
            <a:normAutofit/>
          </a:bodyPr>
          <a:lstStyle/>
          <a:p>
            <a:pPr marL="0" indent="0">
              <a:buNone/>
            </a:pPr>
            <a:r>
              <a:rPr lang="en-US" sz="1900" dirty="0">
                <a:solidFill>
                  <a:srgbClr val="DDE8EA"/>
                </a:solidFill>
                <a:latin typeface="Neue Haas Grotesk Text Pro" panose="020B0504020202020204" pitchFamily="34" charset="0"/>
                <a:ea typeface="Aptos" pitchFamily="34" charset="-122"/>
                <a:cs typeface="Aptos" pitchFamily="34" charset="-120"/>
              </a:rPr>
              <a:t>Engagement approach, emerging themes and community priorities</a:t>
            </a:r>
            <a:endParaRPr lang="en-US" sz="1900" dirty="0">
              <a:latin typeface="Neue Haas Grotesk Text Pro" panose="020B0504020202020204" pitchFamily="34" charset="0"/>
            </a:endParaRPr>
          </a:p>
        </p:txBody>
      </p:sp>
      <p:pic>
        <p:nvPicPr>
          <p:cNvPr id="10" name="Picture 9">
            <a:extLst>
              <a:ext uri="{FF2B5EF4-FFF2-40B4-BE49-F238E27FC236}">
                <a16:creationId xmlns:a16="http://schemas.microsoft.com/office/drawing/2014/main" id="{4179E225-7A42-3D32-F750-53074FB37788}"/>
              </a:ext>
            </a:extLst>
          </p:cNvPr>
          <p:cNvPicPr>
            <a:picLocks noChangeAspect="1"/>
          </p:cNvPicPr>
          <p:nvPr/>
        </p:nvPicPr>
        <p:blipFill>
          <a:blip r:embed="rId3"/>
          <a:stretch>
            <a:fillRect/>
          </a:stretch>
        </p:blipFill>
        <p:spPr>
          <a:xfrm>
            <a:off x="658368" y="5450540"/>
            <a:ext cx="4640159" cy="9286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EB632-6B75-9801-125B-A3EB4CA3C98F}"/>
            </a:ext>
          </a:extLst>
        </p:cNvPr>
        <p:cNvGrpSpPr/>
        <p:nvPr/>
      </p:nvGrpSpPr>
      <p:grpSpPr>
        <a:xfrm>
          <a:off x="0" y="0"/>
          <a:ext cx="1" cy="1"/>
          <a:chOff x="0" y="0"/>
          <a:chExt cx="1" cy="1"/>
        </a:xfrm>
      </p:grpSpPr>
      <p:sp>
        <p:nvSpPr>
          <p:cNvPr id="2" name="Text 0">
            <a:extLst>
              <a:ext uri="{FF2B5EF4-FFF2-40B4-BE49-F238E27FC236}">
                <a16:creationId xmlns:a16="http://schemas.microsoft.com/office/drawing/2014/main" id="{4A05596F-DB57-9F1E-7F9A-A06D71DBF6A5}"/>
              </a:ext>
            </a:extLst>
          </p:cNvPr>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10 YEAR VISION</a:t>
            </a:r>
            <a:endParaRPr lang="en-US" sz="900" dirty="0">
              <a:latin typeface="Neue Haas Grotesk Text Pro" panose="020B0504020202020204" pitchFamily="34" charset="0"/>
            </a:endParaRPr>
          </a:p>
        </p:txBody>
      </p:sp>
      <p:sp>
        <p:nvSpPr>
          <p:cNvPr id="3" name="Text 1">
            <a:extLst>
              <a:ext uri="{FF2B5EF4-FFF2-40B4-BE49-F238E27FC236}">
                <a16:creationId xmlns:a16="http://schemas.microsoft.com/office/drawing/2014/main" id="{DA73996A-A28C-4325-DBA5-C4A89840907E}"/>
              </a:ext>
            </a:extLst>
          </p:cNvPr>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What the 10-Year Vision Asks</a:t>
            </a:r>
            <a:endParaRPr lang="en-US" sz="2500" dirty="0">
              <a:latin typeface="Neue Haas Grotesk Text Pro" panose="020B0504020202020204" pitchFamily="34" charset="0"/>
            </a:endParaRPr>
          </a:p>
        </p:txBody>
      </p:sp>
      <p:sp>
        <p:nvSpPr>
          <p:cNvPr id="4" name="Shape 2">
            <a:extLst>
              <a:ext uri="{FF2B5EF4-FFF2-40B4-BE49-F238E27FC236}">
                <a16:creationId xmlns:a16="http://schemas.microsoft.com/office/drawing/2014/main" id="{E425C2D9-8EB5-6A6E-1F48-AF2BC999A7FA}"/>
              </a:ext>
            </a:extLst>
          </p:cNvPr>
          <p:cNvSpPr/>
          <p:nvPr/>
        </p:nvSpPr>
        <p:spPr>
          <a:xfrm>
            <a:off x="502920" y="1143000"/>
            <a:ext cx="11109960" cy="1"/>
          </a:xfrm>
          <a:prstGeom prst="line">
            <a:avLst/>
          </a:prstGeom>
          <a:noFill/>
          <a:ln w="12700">
            <a:solidFill>
              <a:srgbClr val="CBD7DA"/>
            </a:solidFill>
            <a:prstDash val="solid"/>
          </a:ln>
        </p:spPr>
        <p:txBody>
          <a:bodyPr/>
          <a:lstStyle/>
          <a:p>
            <a:endParaRPr lang="en-GB"/>
          </a:p>
        </p:txBody>
      </p:sp>
      <p:sp>
        <p:nvSpPr>
          <p:cNvPr id="5" name="Shape 3">
            <a:extLst>
              <a:ext uri="{FF2B5EF4-FFF2-40B4-BE49-F238E27FC236}">
                <a16:creationId xmlns:a16="http://schemas.microsoft.com/office/drawing/2014/main" id="{750CD177-7DCA-222D-2B2B-BB740550BA19}"/>
              </a:ext>
            </a:extLst>
          </p:cNvPr>
          <p:cNvSpPr/>
          <p:nvPr/>
        </p:nvSpPr>
        <p:spPr>
          <a:xfrm>
            <a:off x="468187" y="1523054"/>
            <a:ext cx="274320" cy="274320"/>
          </a:xfrm>
          <a:prstGeom prst="ellipse">
            <a:avLst/>
          </a:prstGeom>
          <a:solidFill>
            <a:srgbClr val="15A6A1"/>
          </a:solidFill>
          <a:ln w="12700">
            <a:solidFill>
              <a:srgbClr val="15A6A1"/>
            </a:solidFill>
            <a:prstDash val="solid"/>
          </a:ln>
        </p:spPr>
        <p:txBody>
          <a:bodyPr/>
          <a:lstStyle/>
          <a:p>
            <a:endParaRPr lang="en-GB"/>
          </a:p>
        </p:txBody>
      </p:sp>
      <p:sp>
        <p:nvSpPr>
          <p:cNvPr id="6" name="Text 4">
            <a:extLst>
              <a:ext uri="{FF2B5EF4-FFF2-40B4-BE49-F238E27FC236}">
                <a16:creationId xmlns:a16="http://schemas.microsoft.com/office/drawing/2014/main" id="{BDB1B9D6-78C7-E670-7A80-62A8B84F7343}"/>
              </a:ext>
            </a:extLst>
          </p:cNvPr>
          <p:cNvSpPr/>
          <p:nvPr/>
        </p:nvSpPr>
        <p:spPr>
          <a:xfrm>
            <a:off x="468187" y="1622331"/>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1</a:t>
            </a:r>
            <a:endParaRPr lang="en-US" sz="850" dirty="0"/>
          </a:p>
        </p:txBody>
      </p:sp>
      <p:sp>
        <p:nvSpPr>
          <p:cNvPr id="7" name="Text 5">
            <a:extLst>
              <a:ext uri="{FF2B5EF4-FFF2-40B4-BE49-F238E27FC236}">
                <a16:creationId xmlns:a16="http://schemas.microsoft.com/office/drawing/2014/main" id="{91569807-34CD-D044-409E-8C9FF2AB47A8}"/>
              </a:ext>
            </a:extLst>
          </p:cNvPr>
          <p:cNvSpPr/>
          <p:nvPr/>
        </p:nvSpPr>
        <p:spPr>
          <a:xfrm>
            <a:off x="975360" y="1337456"/>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Who you engaged</a:t>
            </a:r>
            <a:endParaRPr lang="en-US" sz="1800" dirty="0">
              <a:latin typeface="Neue Haas Grotesk Text Pro" panose="020B0504020202020204" pitchFamily="34" charset="0"/>
            </a:endParaRPr>
          </a:p>
        </p:txBody>
      </p:sp>
      <p:sp>
        <p:nvSpPr>
          <p:cNvPr id="8" name="Shape 6">
            <a:extLst>
              <a:ext uri="{FF2B5EF4-FFF2-40B4-BE49-F238E27FC236}">
                <a16:creationId xmlns:a16="http://schemas.microsoft.com/office/drawing/2014/main" id="{00D6EFAB-5906-D27E-F739-119D5F23CF91}"/>
              </a:ext>
            </a:extLst>
          </p:cNvPr>
          <p:cNvSpPr/>
          <p:nvPr/>
        </p:nvSpPr>
        <p:spPr>
          <a:xfrm>
            <a:off x="468187" y="2212773"/>
            <a:ext cx="274320" cy="274320"/>
          </a:xfrm>
          <a:prstGeom prst="ellipse">
            <a:avLst/>
          </a:prstGeom>
          <a:solidFill>
            <a:srgbClr val="15A6A1"/>
          </a:solidFill>
          <a:ln w="12700">
            <a:solidFill>
              <a:srgbClr val="15A6A1"/>
            </a:solidFill>
            <a:prstDash val="solid"/>
          </a:ln>
        </p:spPr>
        <p:txBody>
          <a:bodyPr/>
          <a:lstStyle/>
          <a:p>
            <a:endParaRPr lang="en-GB"/>
          </a:p>
        </p:txBody>
      </p:sp>
      <p:sp>
        <p:nvSpPr>
          <p:cNvPr id="9" name="Text 7">
            <a:extLst>
              <a:ext uri="{FF2B5EF4-FFF2-40B4-BE49-F238E27FC236}">
                <a16:creationId xmlns:a16="http://schemas.microsoft.com/office/drawing/2014/main" id="{C8A3B4A1-DECA-8127-C175-E926104BE3EE}"/>
              </a:ext>
            </a:extLst>
          </p:cNvPr>
          <p:cNvSpPr/>
          <p:nvPr/>
        </p:nvSpPr>
        <p:spPr>
          <a:xfrm>
            <a:off x="477152" y="2301078"/>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2</a:t>
            </a:r>
            <a:endParaRPr lang="en-US" sz="850" dirty="0"/>
          </a:p>
        </p:txBody>
      </p:sp>
      <p:sp>
        <p:nvSpPr>
          <p:cNvPr id="10" name="Text 8">
            <a:extLst>
              <a:ext uri="{FF2B5EF4-FFF2-40B4-BE49-F238E27FC236}">
                <a16:creationId xmlns:a16="http://schemas.microsoft.com/office/drawing/2014/main" id="{B6C84B14-C2FF-7762-F039-D172F912D494}"/>
              </a:ext>
            </a:extLst>
          </p:cNvPr>
          <p:cNvSpPr/>
          <p:nvPr/>
        </p:nvSpPr>
        <p:spPr>
          <a:xfrm>
            <a:off x="975360" y="2027175"/>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How did you engage</a:t>
            </a:r>
            <a:endParaRPr lang="en-US" sz="1800" dirty="0">
              <a:latin typeface="Neue Haas Grotesk Text Pro" panose="020B0504020202020204" pitchFamily="34" charset="0"/>
            </a:endParaRPr>
          </a:p>
        </p:txBody>
      </p:sp>
      <p:sp>
        <p:nvSpPr>
          <p:cNvPr id="11" name="Shape 9">
            <a:extLst>
              <a:ext uri="{FF2B5EF4-FFF2-40B4-BE49-F238E27FC236}">
                <a16:creationId xmlns:a16="http://schemas.microsoft.com/office/drawing/2014/main" id="{9430347B-EAB8-A8C4-6C59-1BF150E2A9B7}"/>
              </a:ext>
            </a:extLst>
          </p:cNvPr>
          <p:cNvSpPr/>
          <p:nvPr/>
        </p:nvSpPr>
        <p:spPr>
          <a:xfrm>
            <a:off x="468187" y="2902492"/>
            <a:ext cx="274320" cy="274320"/>
          </a:xfrm>
          <a:prstGeom prst="ellipse">
            <a:avLst/>
          </a:prstGeom>
          <a:solidFill>
            <a:srgbClr val="15A6A1"/>
          </a:solidFill>
          <a:ln w="12700">
            <a:solidFill>
              <a:srgbClr val="15A6A1"/>
            </a:solidFill>
            <a:prstDash val="solid"/>
          </a:ln>
        </p:spPr>
        <p:txBody>
          <a:bodyPr/>
          <a:lstStyle/>
          <a:p>
            <a:endParaRPr lang="en-GB"/>
          </a:p>
        </p:txBody>
      </p:sp>
      <p:sp>
        <p:nvSpPr>
          <p:cNvPr id="12" name="Text 10">
            <a:extLst>
              <a:ext uri="{FF2B5EF4-FFF2-40B4-BE49-F238E27FC236}">
                <a16:creationId xmlns:a16="http://schemas.microsoft.com/office/drawing/2014/main" id="{996AB664-88D6-F96A-6C03-73D6E55785EE}"/>
              </a:ext>
            </a:extLst>
          </p:cNvPr>
          <p:cNvSpPr/>
          <p:nvPr/>
        </p:nvSpPr>
        <p:spPr>
          <a:xfrm>
            <a:off x="477152" y="2973031"/>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3</a:t>
            </a:r>
            <a:endParaRPr lang="en-US" sz="850" dirty="0"/>
          </a:p>
        </p:txBody>
      </p:sp>
      <p:sp>
        <p:nvSpPr>
          <p:cNvPr id="13" name="Text 11">
            <a:extLst>
              <a:ext uri="{FF2B5EF4-FFF2-40B4-BE49-F238E27FC236}">
                <a16:creationId xmlns:a16="http://schemas.microsoft.com/office/drawing/2014/main" id="{BDBAC121-7CD3-D956-AB39-577FD14D4AA5}"/>
              </a:ext>
            </a:extLst>
          </p:cNvPr>
          <p:cNvSpPr/>
          <p:nvPr/>
        </p:nvSpPr>
        <p:spPr>
          <a:xfrm>
            <a:off x="975360" y="2716894"/>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How have you reached</a:t>
            </a:r>
            <a:r>
              <a:rPr lang="en-US" dirty="0">
                <a:solidFill>
                  <a:srgbClr val="24333A"/>
                </a:solidFill>
                <a:latin typeface="Neue Haas Grotesk Text Pro" panose="020B0504020202020204" pitchFamily="34" charset="0"/>
                <a:ea typeface="Aptos" pitchFamily="34" charset="-122"/>
                <a:cs typeface="Aptos" pitchFamily="34" charset="-120"/>
              </a:rPr>
              <a:t> seldom heard groups</a:t>
            </a:r>
            <a:endParaRPr lang="en-US" sz="1800" dirty="0">
              <a:latin typeface="Neue Haas Grotesk Text Pro" panose="020B0504020202020204" pitchFamily="34" charset="0"/>
            </a:endParaRPr>
          </a:p>
        </p:txBody>
      </p:sp>
      <p:sp>
        <p:nvSpPr>
          <p:cNvPr id="14" name="Shape 12">
            <a:extLst>
              <a:ext uri="{FF2B5EF4-FFF2-40B4-BE49-F238E27FC236}">
                <a16:creationId xmlns:a16="http://schemas.microsoft.com/office/drawing/2014/main" id="{ED7459C3-4514-629F-DED1-52EEFC8E6938}"/>
              </a:ext>
            </a:extLst>
          </p:cNvPr>
          <p:cNvSpPr/>
          <p:nvPr/>
        </p:nvSpPr>
        <p:spPr>
          <a:xfrm>
            <a:off x="468187" y="3592211"/>
            <a:ext cx="274320" cy="274320"/>
          </a:xfrm>
          <a:prstGeom prst="ellipse">
            <a:avLst/>
          </a:prstGeom>
          <a:solidFill>
            <a:srgbClr val="15A6A1"/>
          </a:solidFill>
          <a:ln w="12700">
            <a:solidFill>
              <a:srgbClr val="15A6A1"/>
            </a:solidFill>
            <a:prstDash val="solid"/>
          </a:ln>
        </p:spPr>
        <p:txBody>
          <a:bodyPr/>
          <a:lstStyle/>
          <a:p>
            <a:endParaRPr lang="en-GB"/>
          </a:p>
        </p:txBody>
      </p:sp>
      <p:sp>
        <p:nvSpPr>
          <p:cNvPr id="15" name="Text 13">
            <a:extLst>
              <a:ext uri="{FF2B5EF4-FFF2-40B4-BE49-F238E27FC236}">
                <a16:creationId xmlns:a16="http://schemas.microsoft.com/office/drawing/2014/main" id="{88ED80B3-234C-DF40-60A3-2BF2139EB27F}"/>
              </a:ext>
            </a:extLst>
          </p:cNvPr>
          <p:cNvSpPr/>
          <p:nvPr/>
        </p:nvSpPr>
        <p:spPr>
          <a:xfrm>
            <a:off x="470876" y="3680516"/>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4</a:t>
            </a:r>
            <a:endParaRPr lang="en-US" sz="850" dirty="0"/>
          </a:p>
        </p:txBody>
      </p:sp>
      <p:sp>
        <p:nvSpPr>
          <p:cNvPr id="16" name="Text 14">
            <a:extLst>
              <a:ext uri="{FF2B5EF4-FFF2-40B4-BE49-F238E27FC236}">
                <a16:creationId xmlns:a16="http://schemas.microsoft.com/office/drawing/2014/main" id="{F251074F-D2AE-20CB-E573-25FA8938F415}"/>
              </a:ext>
            </a:extLst>
          </p:cNvPr>
          <p:cNvSpPr/>
          <p:nvPr/>
        </p:nvSpPr>
        <p:spPr>
          <a:xfrm>
            <a:off x="975360" y="3406613"/>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What were the key themes emerging?</a:t>
            </a:r>
            <a:endParaRPr lang="en-US" sz="1800" dirty="0">
              <a:latin typeface="Neue Haas Grotesk Text Pro" panose="020B0504020202020204" pitchFamily="34" charset="0"/>
            </a:endParaRPr>
          </a:p>
        </p:txBody>
      </p:sp>
      <p:sp>
        <p:nvSpPr>
          <p:cNvPr id="17" name="Shape 15">
            <a:extLst>
              <a:ext uri="{FF2B5EF4-FFF2-40B4-BE49-F238E27FC236}">
                <a16:creationId xmlns:a16="http://schemas.microsoft.com/office/drawing/2014/main" id="{C297CEBA-1804-37DF-E3FF-745ADA093580}"/>
              </a:ext>
            </a:extLst>
          </p:cNvPr>
          <p:cNvSpPr/>
          <p:nvPr/>
        </p:nvSpPr>
        <p:spPr>
          <a:xfrm>
            <a:off x="468187" y="4281929"/>
            <a:ext cx="274320" cy="274320"/>
          </a:xfrm>
          <a:prstGeom prst="ellipse">
            <a:avLst/>
          </a:prstGeom>
          <a:solidFill>
            <a:srgbClr val="15A6A1"/>
          </a:solidFill>
          <a:ln w="12700">
            <a:solidFill>
              <a:srgbClr val="15A6A1"/>
            </a:solidFill>
            <a:prstDash val="solid"/>
          </a:ln>
        </p:spPr>
        <p:txBody>
          <a:bodyPr/>
          <a:lstStyle/>
          <a:p>
            <a:endParaRPr lang="en-GB"/>
          </a:p>
        </p:txBody>
      </p:sp>
      <p:sp>
        <p:nvSpPr>
          <p:cNvPr id="18" name="Text 16">
            <a:extLst>
              <a:ext uri="{FF2B5EF4-FFF2-40B4-BE49-F238E27FC236}">
                <a16:creationId xmlns:a16="http://schemas.microsoft.com/office/drawing/2014/main" id="{BB468096-9D7A-9B2D-2D4E-5C335353DA3E}"/>
              </a:ext>
            </a:extLst>
          </p:cNvPr>
          <p:cNvSpPr/>
          <p:nvPr/>
        </p:nvSpPr>
        <p:spPr>
          <a:xfrm>
            <a:off x="470876" y="4362920"/>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5</a:t>
            </a:r>
            <a:endParaRPr lang="en-US" sz="850" dirty="0"/>
          </a:p>
        </p:txBody>
      </p:sp>
      <p:sp>
        <p:nvSpPr>
          <p:cNvPr id="19" name="Text 17">
            <a:extLst>
              <a:ext uri="{FF2B5EF4-FFF2-40B4-BE49-F238E27FC236}">
                <a16:creationId xmlns:a16="http://schemas.microsoft.com/office/drawing/2014/main" id="{CAA78D69-6843-7F26-6464-2496E389B9A1}"/>
              </a:ext>
            </a:extLst>
          </p:cNvPr>
          <p:cNvSpPr/>
          <p:nvPr/>
        </p:nvSpPr>
        <p:spPr>
          <a:xfrm>
            <a:off x="975360" y="4096331"/>
            <a:ext cx="10241280" cy="643999"/>
          </a:xfrm>
          <a:prstGeom prst="rect">
            <a:avLst/>
          </a:prstGeom>
          <a:noFill/>
          <a:ln/>
        </p:spPr>
        <p:txBody>
          <a:bodyPr wrap="square" lIns="0" tIns="0" rIns="0" bIns="0" rtlCol="0" anchor="ctr">
            <a:normAutofit/>
          </a:bodyPr>
          <a:lstStyle/>
          <a:p>
            <a:r>
              <a:rPr lang="en-GB" dirty="0">
                <a:latin typeface="Neue Haas Grotesk Text Pro" panose="020B0504020202020204" pitchFamily="34" charset="0"/>
              </a:rPr>
              <a:t>What are the most important challenges and opportunities facing your neighbourhood over the next decade?</a:t>
            </a:r>
            <a:endParaRPr lang="en-US" sz="1800" dirty="0">
              <a:latin typeface="Neue Haas Grotesk Text Pro" panose="020B0504020202020204" pitchFamily="34" charset="0"/>
            </a:endParaRPr>
          </a:p>
        </p:txBody>
      </p:sp>
      <p:sp>
        <p:nvSpPr>
          <p:cNvPr id="20" name="Shape 18">
            <a:extLst>
              <a:ext uri="{FF2B5EF4-FFF2-40B4-BE49-F238E27FC236}">
                <a16:creationId xmlns:a16="http://schemas.microsoft.com/office/drawing/2014/main" id="{7E8419DD-6686-7CF2-7717-0DE7C941FD42}"/>
              </a:ext>
            </a:extLst>
          </p:cNvPr>
          <p:cNvSpPr/>
          <p:nvPr/>
        </p:nvSpPr>
        <p:spPr>
          <a:xfrm>
            <a:off x="468187" y="4971648"/>
            <a:ext cx="274320" cy="274320"/>
          </a:xfrm>
          <a:prstGeom prst="ellipse">
            <a:avLst/>
          </a:prstGeom>
          <a:solidFill>
            <a:srgbClr val="15A6A1"/>
          </a:solidFill>
          <a:ln w="12700">
            <a:solidFill>
              <a:srgbClr val="15A6A1"/>
            </a:solidFill>
            <a:prstDash val="solid"/>
          </a:ln>
        </p:spPr>
        <p:txBody>
          <a:bodyPr/>
          <a:lstStyle/>
          <a:p>
            <a:endParaRPr lang="en-GB"/>
          </a:p>
        </p:txBody>
      </p:sp>
      <p:sp>
        <p:nvSpPr>
          <p:cNvPr id="21" name="Text 19">
            <a:extLst>
              <a:ext uri="{FF2B5EF4-FFF2-40B4-BE49-F238E27FC236}">
                <a16:creationId xmlns:a16="http://schemas.microsoft.com/office/drawing/2014/main" id="{D1EEB917-0157-C4C6-4A09-3126FD947A67}"/>
              </a:ext>
            </a:extLst>
          </p:cNvPr>
          <p:cNvSpPr/>
          <p:nvPr/>
        </p:nvSpPr>
        <p:spPr>
          <a:xfrm>
            <a:off x="470876" y="5061259"/>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6</a:t>
            </a:r>
            <a:endParaRPr lang="en-US" sz="850" dirty="0"/>
          </a:p>
        </p:txBody>
      </p:sp>
      <p:sp>
        <p:nvSpPr>
          <p:cNvPr id="22" name="Text 20">
            <a:extLst>
              <a:ext uri="{FF2B5EF4-FFF2-40B4-BE49-F238E27FC236}">
                <a16:creationId xmlns:a16="http://schemas.microsoft.com/office/drawing/2014/main" id="{5F6F9499-F8B3-85C3-0D3B-ADD04D9E38F6}"/>
              </a:ext>
            </a:extLst>
          </p:cNvPr>
          <p:cNvSpPr/>
          <p:nvPr/>
        </p:nvSpPr>
        <p:spPr>
          <a:xfrm>
            <a:off x="975360" y="4786050"/>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What are your priorities for change?</a:t>
            </a:r>
            <a:endParaRPr lang="en-US" sz="1800" dirty="0">
              <a:latin typeface="Neue Haas Grotesk Text Pro" panose="020B0504020202020204" pitchFamily="34" charset="0"/>
            </a:endParaRPr>
          </a:p>
        </p:txBody>
      </p:sp>
      <p:sp>
        <p:nvSpPr>
          <p:cNvPr id="24" name="Text 22">
            <a:extLst>
              <a:ext uri="{FF2B5EF4-FFF2-40B4-BE49-F238E27FC236}">
                <a16:creationId xmlns:a16="http://schemas.microsoft.com/office/drawing/2014/main" id="{25B315AE-4A0E-CCB9-6121-9E9336CA579B}"/>
              </a:ext>
            </a:extLst>
          </p:cNvPr>
          <p:cNvSpPr/>
          <p:nvPr/>
        </p:nvSpPr>
        <p:spPr>
          <a:xfrm>
            <a:off x="468187" y="5743663"/>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7</a:t>
            </a:r>
            <a:endParaRPr lang="en-US" sz="850" dirty="0"/>
          </a:p>
        </p:txBody>
      </p:sp>
      <p:sp>
        <p:nvSpPr>
          <p:cNvPr id="25" name="Text 23">
            <a:extLst>
              <a:ext uri="{FF2B5EF4-FFF2-40B4-BE49-F238E27FC236}">
                <a16:creationId xmlns:a16="http://schemas.microsoft.com/office/drawing/2014/main" id="{2329A45D-5D32-0935-D2B5-19841CBDB485}"/>
              </a:ext>
            </a:extLst>
          </p:cNvPr>
          <p:cNvSpPr/>
          <p:nvPr/>
        </p:nvSpPr>
        <p:spPr>
          <a:xfrm>
            <a:off x="975360" y="5475769"/>
            <a:ext cx="10241280" cy="643999"/>
          </a:xfrm>
          <a:prstGeom prst="rect">
            <a:avLst/>
          </a:prstGeom>
          <a:noFill/>
          <a:ln/>
        </p:spPr>
        <p:txBody>
          <a:bodyPr wrap="square" lIns="0" tIns="0" rIns="0" bIns="0" rtlCol="0" anchor="ctr">
            <a:normAutofit/>
          </a:bodyPr>
          <a:lstStyle/>
          <a:p>
            <a:pPr marL="0" indent="0">
              <a:buNone/>
            </a:pPr>
            <a:endParaRPr lang="en-US" sz="1800" dirty="0">
              <a:latin typeface="Neue Haas Grotesk Text Pro" panose="020B0504020202020204" pitchFamily="34" charset="0"/>
            </a:endParaRPr>
          </a:p>
        </p:txBody>
      </p:sp>
    </p:spTree>
    <p:extLst>
      <p:ext uri="{BB962C8B-B14F-4D97-AF65-F5344CB8AC3E}">
        <p14:creationId xmlns:p14="http://schemas.microsoft.com/office/powerpoint/2010/main" val="1403042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ENGAGEMENT APPROACH</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How We Engaged the Community</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p>
        </p:txBody>
      </p:sp>
      <p:sp>
        <p:nvSpPr>
          <p:cNvPr id="5" name="Shape 3"/>
          <p:cNvSpPr/>
          <p:nvPr/>
        </p:nvSpPr>
        <p:spPr>
          <a:xfrm>
            <a:off x="468187" y="1523054"/>
            <a:ext cx="274320" cy="274320"/>
          </a:xfrm>
          <a:prstGeom prst="ellipse">
            <a:avLst/>
          </a:prstGeom>
          <a:solidFill>
            <a:srgbClr val="15A6A1"/>
          </a:solidFill>
          <a:ln w="12700">
            <a:solidFill>
              <a:srgbClr val="15A6A1"/>
            </a:solidFill>
            <a:prstDash val="solid"/>
          </a:ln>
        </p:spPr>
        <p:txBody>
          <a:bodyPr/>
          <a:lstStyle/>
          <a:p>
            <a:endParaRPr lang="en-GB"/>
          </a:p>
        </p:txBody>
      </p:sp>
      <p:sp>
        <p:nvSpPr>
          <p:cNvPr id="6" name="Text 4"/>
          <p:cNvSpPr/>
          <p:nvPr/>
        </p:nvSpPr>
        <p:spPr>
          <a:xfrm>
            <a:off x="468187" y="1622331"/>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1</a:t>
            </a:r>
            <a:endParaRPr lang="en-US" sz="850" dirty="0"/>
          </a:p>
        </p:txBody>
      </p:sp>
      <p:sp>
        <p:nvSpPr>
          <p:cNvPr id="7" name="Text 5"/>
          <p:cNvSpPr/>
          <p:nvPr/>
        </p:nvSpPr>
        <p:spPr>
          <a:xfrm>
            <a:off x="975360" y="1337456"/>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Resident surveys</a:t>
            </a:r>
            <a:endParaRPr lang="en-US" sz="1800" dirty="0">
              <a:latin typeface="Neue Haas Grotesk Text Pro" panose="020B0504020202020204" pitchFamily="34" charset="0"/>
            </a:endParaRPr>
          </a:p>
        </p:txBody>
      </p:sp>
      <p:sp>
        <p:nvSpPr>
          <p:cNvPr id="8" name="Shape 6"/>
          <p:cNvSpPr/>
          <p:nvPr/>
        </p:nvSpPr>
        <p:spPr>
          <a:xfrm>
            <a:off x="468187" y="2212773"/>
            <a:ext cx="274320" cy="274320"/>
          </a:xfrm>
          <a:prstGeom prst="ellipse">
            <a:avLst/>
          </a:prstGeom>
          <a:solidFill>
            <a:srgbClr val="15A6A1"/>
          </a:solidFill>
          <a:ln w="12700">
            <a:solidFill>
              <a:srgbClr val="15A6A1"/>
            </a:solidFill>
            <a:prstDash val="solid"/>
          </a:ln>
        </p:spPr>
        <p:txBody>
          <a:bodyPr/>
          <a:lstStyle/>
          <a:p>
            <a:endParaRPr lang="en-GB"/>
          </a:p>
        </p:txBody>
      </p:sp>
      <p:sp>
        <p:nvSpPr>
          <p:cNvPr id="9" name="Text 7"/>
          <p:cNvSpPr/>
          <p:nvPr/>
        </p:nvSpPr>
        <p:spPr>
          <a:xfrm>
            <a:off x="477152" y="2301078"/>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2</a:t>
            </a:r>
            <a:endParaRPr lang="en-US" sz="850" dirty="0"/>
          </a:p>
        </p:txBody>
      </p:sp>
      <p:sp>
        <p:nvSpPr>
          <p:cNvPr id="10" name="Text 8"/>
          <p:cNvSpPr/>
          <p:nvPr/>
        </p:nvSpPr>
        <p:spPr>
          <a:xfrm>
            <a:off x="975360" y="2027175"/>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Community events and pop‑ups</a:t>
            </a:r>
            <a:endParaRPr lang="en-US" sz="1800" dirty="0">
              <a:latin typeface="Neue Haas Grotesk Text Pro" panose="020B0504020202020204" pitchFamily="34" charset="0"/>
            </a:endParaRPr>
          </a:p>
        </p:txBody>
      </p:sp>
      <p:sp>
        <p:nvSpPr>
          <p:cNvPr id="11" name="Shape 9"/>
          <p:cNvSpPr/>
          <p:nvPr/>
        </p:nvSpPr>
        <p:spPr>
          <a:xfrm>
            <a:off x="468187" y="2902492"/>
            <a:ext cx="274320" cy="274320"/>
          </a:xfrm>
          <a:prstGeom prst="ellipse">
            <a:avLst/>
          </a:prstGeom>
          <a:solidFill>
            <a:srgbClr val="15A6A1"/>
          </a:solidFill>
          <a:ln w="12700">
            <a:solidFill>
              <a:srgbClr val="15A6A1"/>
            </a:solidFill>
            <a:prstDash val="solid"/>
          </a:ln>
        </p:spPr>
        <p:txBody>
          <a:bodyPr/>
          <a:lstStyle/>
          <a:p>
            <a:endParaRPr lang="en-GB"/>
          </a:p>
        </p:txBody>
      </p:sp>
      <p:sp>
        <p:nvSpPr>
          <p:cNvPr id="12" name="Text 10"/>
          <p:cNvSpPr/>
          <p:nvPr/>
        </p:nvSpPr>
        <p:spPr>
          <a:xfrm>
            <a:off x="477152" y="2973031"/>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3</a:t>
            </a:r>
            <a:endParaRPr lang="en-US" sz="850" dirty="0"/>
          </a:p>
        </p:txBody>
      </p:sp>
      <p:sp>
        <p:nvSpPr>
          <p:cNvPr id="13" name="Text 11"/>
          <p:cNvSpPr/>
          <p:nvPr/>
        </p:nvSpPr>
        <p:spPr>
          <a:xfrm>
            <a:off x="975360" y="2716894"/>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School‑based engagement</a:t>
            </a:r>
            <a:endParaRPr lang="en-US" sz="1800" dirty="0">
              <a:latin typeface="Neue Haas Grotesk Text Pro" panose="020B0504020202020204" pitchFamily="34" charset="0"/>
            </a:endParaRPr>
          </a:p>
        </p:txBody>
      </p:sp>
      <p:sp>
        <p:nvSpPr>
          <p:cNvPr id="14" name="Shape 12"/>
          <p:cNvSpPr/>
          <p:nvPr/>
        </p:nvSpPr>
        <p:spPr>
          <a:xfrm>
            <a:off x="468187" y="3592211"/>
            <a:ext cx="274320" cy="274320"/>
          </a:xfrm>
          <a:prstGeom prst="ellipse">
            <a:avLst/>
          </a:prstGeom>
          <a:solidFill>
            <a:srgbClr val="15A6A1"/>
          </a:solidFill>
          <a:ln w="12700">
            <a:solidFill>
              <a:srgbClr val="15A6A1"/>
            </a:solidFill>
            <a:prstDash val="solid"/>
          </a:ln>
        </p:spPr>
        <p:txBody>
          <a:bodyPr/>
          <a:lstStyle/>
          <a:p>
            <a:endParaRPr lang="en-GB"/>
          </a:p>
        </p:txBody>
      </p:sp>
      <p:sp>
        <p:nvSpPr>
          <p:cNvPr id="15" name="Text 13"/>
          <p:cNvSpPr/>
          <p:nvPr/>
        </p:nvSpPr>
        <p:spPr>
          <a:xfrm>
            <a:off x="470876" y="3680516"/>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4</a:t>
            </a:r>
            <a:endParaRPr lang="en-US" sz="850" dirty="0"/>
          </a:p>
        </p:txBody>
      </p:sp>
      <p:sp>
        <p:nvSpPr>
          <p:cNvPr id="16" name="Text 14"/>
          <p:cNvSpPr/>
          <p:nvPr/>
        </p:nvSpPr>
        <p:spPr>
          <a:xfrm>
            <a:off x="975360" y="3406613"/>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Youth engagement through trusted partners</a:t>
            </a:r>
            <a:endParaRPr lang="en-US" sz="1800" dirty="0">
              <a:latin typeface="Neue Haas Grotesk Text Pro" panose="020B0504020202020204" pitchFamily="34" charset="0"/>
            </a:endParaRPr>
          </a:p>
        </p:txBody>
      </p:sp>
      <p:sp>
        <p:nvSpPr>
          <p:cNvPr id="17" name="Shape 15"/>
          <p:cNvSpPr/>
          <p:nvPr/>
        </p:nvSpPr>
        <p:spPr>
          <a:xfrm>
            <a:off x="468187" y="4281929"/>
            <a:ext cx="274320" cy="274320"/>
          </a:xfrm>
          <a:prstGeom prst="ellipse">
            <a:avLst/>
          </a:prstGeom>
          <a:solidFill>
            <a:srgbClr val="15A6A1"/>
          </a:solidFill>
          <a:ln w="12700">
            <a:solidFill>
              <a:srgbClr val="15A6A1"/>
            </a:solidFill>
            <a:prstDash val="solid"/>
          </a:ln>
        </p:spPr>
        <p:txBody>
          <a:bodyPr/>
          <a:lstStyle/>
          <a:p>
            <a:endParaRPr lang="en-GB"/>
          </a:p>
        </p:txBody>
      </p:sp>
      <p:sp>
        <p:nvSpPr>
          <p:cNvPr id="18" name="Text 16"/>
          <p:cNvSpPr/>
          <p:nvPr/>
        </p:nvSpPr>
        <p:spPr>
          <a:xfrm>
            <a:off x="470876" y="4362920"/>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5</a:t>
            </a:r>
            <a:endParaRPr lang="en-US" sz="850" dirty="0"/>
          </a:p>
        </p:txBody>
      </p:sp>
      <p:sp>
        <p:nvSpPr>
          <p:cNvPr id="19" name="Text 17"/>
          <p:cNvSpPr/>
          <p:nvPr/>
        </p:nvSpPr>
        <p:spPr>
          <a:xfrm>
            <a:off x="975360" y="4096331"/>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Stakeholder interviews</a:t>
            </a:r>
            <a:endParaRPr lang="en-US" sz="1800" dirty="0">
              <a:latin typeface="Neue Haas Grotesk Text Pro" panose="020B0504020202020204" pitchFamily="34" charset="0"/>
            </a:endParaRPr>
          </a:p>
        </p:txBody>
      </p:sp>
      <p:sp>
        <p:nvSpPr>
          <p:cNvPr id="20" name="Shape 18"/>
          <p:cNvSpPr/>
          <p:nvPr/>
        </p:nvSpPr>
        <p:spPr>
          <a:xfrm>
            <a:off x="468187" y="4971648"/>
            <a:ext cx="274320" cy="274320"/>
          </a:xfrm>
          <a:prstGeom prst="ellipse">
            <a:avLst/>
          </a:prstGeom>
          <a:solidFill>
            <a:srgbClr val="15A6A1"/>
          </a:solidFill>
          <a:ln w="12700">
            <a:solidFill>
              <a:srgbClr val="15A6A1"/>
            </a:solidFill>
            <a:prstDash val="solid"/>
          </a:ln>
        </p:spPr>
        <p:txBody>
          <a:bodyPr/>
          <a:lstStyle/>
          <a:p>
            <a:endParaRPr lang="en-GB"/>
          </a:p>
        </p:txBody>
      </p:sp>
      <p:sp>
        <p:nvSpPr>
          <p:cNvPr id="21" name="Text 19"/>
          <p:cNvSpPr/>
          <p:nvPr/>
        </p:nvSpPr>
        <p:spPr>
          <a:xfrm>
            <a:off x="470876" y="5061259"/>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6</a:t>
            </a:r>
            <a:endParaRPr lang="en-US" sz="850" dirty="0"/>
          </a:p>
        </p:txBody>
      </p:sp>
      <p:sp>
        <p:nvSpPr>
          <p:cNvPr id="22" name="Text 20"/>
          <p:cNvSpPr/>
          <p:nvPr/>
        </p:nvSpPr>
        <p:spPr>
          <a:xfrm>
            <a:off x="975360" y="4786050"/>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Targeted conversations with community organisations</a:t>
            </a:r>
            <a:endParaRPr lang="en-US" sz="1800" dirty="0">
              <a:latin typeface="Neue Haas Grotesk Text Pro" panose="020B0504020202020204" pitchFamily="34" charset="0"/>
            </a:endParaRPr>
          </a:p>
        </p:txBody>
      </p:sp>
      <p:sp>
        <p:nvSpPr>
          <p:cNvPr id="23" name="Shape 21"/>
          <p:cNvSpPr/>
          <p:nvPr/>
        </p:nvSpPr>
        <p:spPr>
          <a:xfrm>
            <a:off x="468187" y="5661367"/>
            <a:ext cx="274320" cy="274320"/>
          </a:xfrm>
          <a:prstGeom prst="ellipse">
            <a:avLst/>
          </a:prstGeom>
          <a:solidFill>
            <a:srgbClr val="15A6A1"/>
          </a:solidFill>
          <a:ln w="12700">
            <a:solidFill>
              <a:srgbClr val="15A6A1"/>
            </a:solidFill>
            <a:prstDash val="solid"/>
          </a:ln>
        </p:spPr>
        <p:txBody>
          <a:bodyPr/>
          <a:lstStyle/>
          <a:p>
            <a:endParaRPr lang="en-GB"/>
          </a:p>
        </p:txBody>
      </p:sp>
      <p:sp>
        <p:nvSpPr>
          <p:cNvPr id="24" name="Text 22"/>
          <p:cNvSpPr/>
          <p:nvPr/>
        </p:nvSpPr>
        <p:spPr>
          <a:xfrm>
            <a:off x="468187" y="5743663"/>
            <a:ext cx="274320" cy="109728"/>
          </a:xfrm>
          <a:prstGeom prst="rect">
            <a:avLst/>
          </a:prstGeom>
          <a:noFill/>
          <a:ln/>
        </p:spPr>
        <p:txBody>
          <a:bodyPr wrap="square" lIns="0" tIns="0" rIns="0" bIns="0" rtlCol="0" anchor="ctr">
            <a:normAutofit fontScale="92500" lnSpcReduction="20000"/>
          </a:bodyPr>
          <a:lstStyle/>
          <a:p>
            <a:pPr marL="0" indent="0" algn="ctr">
              <a:buNone/>
            </a:pPr>
            <a:r>
              <a:rPr lang="en-US" sz="850" b="1" dirty="0">
                <a:solidFill>
                  <a:srgbClr val="FFFFFF"/>
                </a:solidFill>
              </a:rPr>
              <a:t>7</a:t>
            </a:r>
            <a:endParaRPr lang="en-US" sz="850" dirty="0"/>
          </a:p>
        </p:txBody>
      </p:sp>
      <p:sp>
        <p:nvSpPr>
          <p:cNvPr id="25" name="Text 23"/>
          <p:cNvSpPr/>
          <p:nvPr/>
        </p:nvSpPr>
        <p:spPr>
          <a:xfrm>
            <a:off x="975360" y="5475769"/>
            <a:ext cx="10241280" cy="643999"/>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Review of historic engagement</a:t>
            </a:r>
            <a:endParaRPr lang="en-US" sz="1800" dirty="0">
              <a:latin typeface="Neue Haas Grotesk Text Pro" panose="020B05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ENGAGEMENT REACH</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Who We Engaged</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487680" y="1432212"/>
            <a:ext cx="274320" cy="274320"/>
          </a:xfrm>
          <a:prstGeom prst="ellipse">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6" name="Text 4"/>
          <p:cNvSpPr/>
          <p:nvPr/>
        </p:nvSpPr>
        <p:spPr>
          <a:xfrm>
            <a:off x="487680" y="1505243"/>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1</a:t>
            </a:r>
            <a:endParaRPr lang="en-US" sz="850" dirty="0">
              <a:latin typeface="Neue Haas Grotesk Text Pro" panose="020B0504020202020204" pitchFamily="34" charset="0"/>
            </a:endParaRPr>
          </a:p>
        </p:txBody>
      </p:sp>
      <p:sp>
        <p:nvSpPr>
          <p:cNvPr id="7" name="Text 5"/>
          <p:cNvSpPr/>
          <p:nvPr/>
        </p:nvSpPr>
        <p:spPr>
          <a:xfrm>
            <a:off x="1039864" y="1238048"/>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Residents of all ages across Birchwood West and surrounding neighbourhoods</a:t>
            </a:r>
            <a:endParaRPr lang="en-US" dirty="0">
              <a:latin typeface="Neue Haas Grotesk Text Pro" panose="020B0504020202020204" pitchFamily="34" charset="0"/>
            </a:endParaRPr>
          </a:p>
        </p:txBody>
      </p:sp>
      <p:sp>
        <p:nvSpPr>
          <p:cNvPr id="8" name="Shape 6"/>
          <p:cNvSpPr/>
          <p:nvPr/>
        </p:nvSpPr>
        <p:spPr>
          <a:xfrm>
            <a:off x="487680" y="2131075"/>
            <a:ext cx="274320" cy="274320"/>
          </a:xfrm>
          <a:prstGeom prst="ellipse">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9" name="Text 7"/>
          <p:cNvSpPr/>
          <p:nvPr/>
        </p:nvSpPr>
        <p:spPr>
          <a:xfrm>
            <a:off x="487680" y="2219903"/>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2</a:t>
            </a:r>
            <a:endParaRPr lang="en-US" sz="850" dirty="0">
              <a:latin typeface="Neue Haas Grotesk Text Pro" panose="020B0504020202020204" pitchFamily="34" charset="0"/>
            </a:endParaRPr>
          </a:p>
        </p:txBody>
      </p:sp>
      <p:sp>
        <p:nvSpPr>
          <p:cNvPr id="10" name="Text 8"/>
          <p:cNvSpPr/>
          <p:nvPr/>
        </p:nvSpPr>
        <p:spPr>
          <a:xfrm>
            <a:off x="1039864" y="1936911"/>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Children and young people through schools, youth workers and event‑based activities</a:t>
            </a:r>
            <a:endParaRPr lang="en-US" dirty="0">
              <a:latin typeface="Neue Haas Grotesk Text Pro" panose="020B0504020202020204" pitchFamily="34" charset="0"/>
            </a:endParaRPr>
          </a:p>
        </p:txBody>
      </p:sp>
      <p:sp>
        <p:nvSpPr>
          <p:cNvPr id="11" name="Shape 9"/>
          <p:cNvSpPr/>
          <p:nvPr/>
        </p:nvSpPr>
        <p:spPr>
          <a:xfrm>
            <a:off x="487680" y="2829938"/>
            <a:ext cx="274320" cy="274320"/>
          </a:xfrm>
          <a:prstGeom prst="ellipse">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12" name="Text 10"/>
          <p:cNvSpPr/>
          <p:nvPr/>
        </p:nvSpPr>
        <p:spPr>
          <a:xfrm>
            <a:off x="487680" y="2897224"/>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3</a:t>
            </a:r>
            <a:endParaRPr lang="en-US" sz="850" dirty="0">
              <a:latin typeface="Neue Haas Grotesk Text Pro" panose="020B0504020202020204" pitchFamily="34" charset="0"/>
            </a:endParaRPr>
          </a:p>
        </p:txBody>
      </p:sp>
      <p:sp>
        <p:nvSpPr>
          <p:cNvPr id="13" name="Text 11"/>
          <p:cNvSpPr/>
          <p:nvPr/>
        </p:nvSpPr>
        <p:spPr>
          <a:xfrm>
            <a:off x="1039864" y="2635774"/>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Families</a:t>
            </a:r>
            <a:endParaRPr lang="en-US" dirty="0">
              <a:latin typeface="Neue Haas Grotesk Text Pro" panose="020B0504020202020204" pitchFamily="34" charset="0"/>
            </a:endParaRPr>
          </a:p>
        </p:txBody>
      </p:sp>
      <p:sp>
        <p:nvSpPr>
          <p:cNvPr id="14" name="Shape 12"/>
          <p:cNvSpPr/>
          <p:nvPr/>
        </p:nvSpPr>
        <p:spPr>
          <a:xfrm>
            <a:off x="487680" y="3528801"/>
            <a:ext cx="274320" cy="274320"/>
          </a:xfrm>
          <a:prstGeom prst="ellipse">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487680" y="3618412"/>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4</a:t>
            </a:r>
            <a:endParaRPr lang="en-US" sz="850" dirty="0">
              <a:latin typeface="Neue Haas Grotesk Text Pro" panose="020B0504020202020204" pitchFamily="34" charset="0"/>
            </a:endParaRPr>
          </a:p>
        </p:txBody>
      </p:sp>
      <p:sp>
        <p:nvSpPr>
          <p:cNvPr id="16" name="Text 14"/>
          <p:cNvSpPr/>
          <p:nvPr/>
        </p:nvSpPr>
        <p:spPr>
          <a:xfrm>
            <a:off x="1039864" y="3334637"/>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Community organisations and voluntary groups</a:t>
            </a:r>
            <a:endParaRPr lang="en-US" dirty="0">
              <a:latin typeface="Neue Haas Grotesk Text Pro" panose="020B0504020202020204" pitchFamily="34" charset="0"/>
            </a:endParaRPr>
          </a:p>
        </p:txBody>
      </p:sp>
      <p:sp>
        <p:nvSpPr>
          <p:cNvPr id="17" name="Shape 15"/>
          <p:cNvSpPr/>
          <p:nvPr/>
        </p:nvSpPr>
        <p:spPr>
          <a:xfrm>
            <a:off x="487680" y="4227663"/>
            <a:ext cx="274320" cy="274320"/>
          </a:xfrm>
          <a:prstGeom prst="ellipse">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18" name="Text 16"/>
          <p:cNvSpPr/>
          <p:nvPr/>
        </p:nvSpPr>
        <p:spPr>
          <a:xfrm>
            <a:off x="487680" y="4317275"/>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5</a:t>
            </a:r>
            <a:endParaRPr lang="en-US" sz="850" dirty="0">
              <a:latin typeface="Neue Haas Grotesk Text Pro" panose="020B0504020202020204" pitchFamily="34" charset="0"/>
            </a:endParaRPr>
          </a:p>
        </p:txBody>
      </p:sp>
      <p:sp>
        <p:nvSpPr>
          <p:cNvPr id="19" name="Text 17"/>
          <p:cNvSpPr/>
          <p:nvPr/>
        </p:nvSpPr>
        <p:spPr>
          <a:xfrm>
            <a:off x="1039864" y="4033499"/>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Schools and education partners</a:t>
            </a:r>
            <a:endParaRPr lang="en-US" dirty="0">
              <a:latin typeface="Neue Haas Grotesk Text Pro" panose="020B0504020202020204" pitchFamily="34" charset="0"/>
            </a:endParaRPr>
          </a:p>
        </p:txBody>
      </p:sp>
      <p:sp>
        <p:nvSpPr>
          <p:cNvPr id="20" name="Shape 18"/>
          <p:cNvSpPr/>
          <p:nvPr/>
        </p:nvSpPr>
        <p:spPr>
          <a:xfrm>
            <a:off x="487680" y="4926526"/>
            <a:ext cx="274320" cy="274320"/>
          </a:xfrm>
          <a:prstGeom prst="ellipse">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1" name="Text 19"/>
          <p:cNvSpPr/>
          <p:nvPr/>
        </p:nvSpPr>
        <p:spPr>
          <a:xfrm>
            <a:off x="487680" y="5016137"/>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6</a:t>
            </a:r>
            <a:endParaRPr lang="en-US" sz="850" dirty="0">
              <a:latin typeface="Neue Haas Grotesk Text Pro" panose="020B0504020202020204" pitchFamily="34" charset="0"/>
            </a:endParaRPr>
          </a:p>
        </p:txBody>
      </p:sp>
      <p:sp>
        <p:nvSpPr>
          <p:cNvPr id="22" name="Text 20"/>
          <p:cNvSpPr/>
          <p:nvPr/>
        </p:nvSpPr>
        <p:spPr>
          <a:xfrm>
            <a:off x="1039864" y="4732362"/>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Local authority officers and elected members</a:t>
            </a:r>
            <a:endParaRPr lang="en-US" dirty="0">
              <a:latin typeface="Neue Haas Grotesk Text Pro" panose="020B0504020202020204" pitchFamily="34" charset="0"/>
            </a:endParaRPr>
          </a:p>
        </p:txBody>
      </p:sp>
      <p:sp>
        <p:nvSpPr>
          <p:cNvPr id="23" name="Shape 21"/>
          <p:cNvSpPr/>
          <p:nvPr/>
        </p:nvSpPr>
        <p:spPr>
          <a:xfrm>
            <a:off x="487680" y="5625389"/>
            <a:ext cx="274320" cy="274320"/>
          </a:xfrm>
          <a:prstGeom prst="ellipse">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4" name="Text 22"/>
          <p:cNvSpPr/>
          <p:nvPr/>
        </p:nvSpPr>
        <p:spPr>
          <a:xfrm>
            <a:off x="487680" y="5715000"/>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7</a:t>
            </a:r>
            <a:endParaRPr lang="en-US" sz="850" dirty="0">
              <a:latin typeface="Neue Haas Grotesk Text Pro" panose="020B0504020202020204" pitchFamily="34" charset="0"/>
            </a:endParaRPr>
          </a:p>
        </p:txBody>
      </p:sp>
      <p:sp>
        <p:nvSpPr>
          <p:cNvPr id="25" name="Text 23"/>
          <p:cNvSpPr/>
          <p:nvPr/>
        </p:nvSpPr>
        <p:spPr>
          <a:xfrm>
            <a:off x="1039864" y="5431225"/>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Delivery partners (leisure, youth, community safety, charities)</a:t>
            </a:r>
            <a:endParaRPr lang="en-US" dirty="0">
              <a:latin typeface="Neue Haas Grotesk Text Pro" panose="020B05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INCLUSIVE METHODS</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How We Reached All Parts of the Community</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487680" y="1444752"/>
            <a:ext cx="274320" cy="274320"/>
          </a:xfrm>
          <a:prstGeom prst="ellipse">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6" name="Text 4"/>
          <p:cNvSpPr/>
          <p:nvPr/>
        </p:nvSpPr>
        <p:spPr>
          <a:xfrm>
            <a:off x="487680" y="1533580"/>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1</a:t>
            </a:r>
            <a:endParaRPr lang="en-US" sz="850" dirty="0">
              <a:latin typeface="Neue Haas Grotesk Text Pro" panose="020B0504020202020204" pitchFamily="34" charset="0"/>
            </a:endParaRPr>
          </a:p>
        </p:txBody>
      </p:sp>
      <p:sp>
        <p:nvSpPr>
          <p:cNvPr id="7" name="Text 5"/>
          <p:cNvSpPr/>
          <p:nvPr/>
        </p:nvSpPr>
        <p:spPr>
          <a:xfrm>
            <a:off x="1061129" y="1242305"/>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In‑person engagement at events, parks, community centres</a:t>
            </a:r>
            <a:endParaRPr lang="en-US" dirty="0">
              <a:latin typeface="Neue Haas Grotesk Text Pro" panose="020B0504020202020204" pitchFamily="34" charset="0"/>
            </a:endParaRPr>
          </a:p>
        </p:txBody>
      </p:sp>
      <p:sp>
        <p:nvSpPr>
          <p:cNvPr id="8" name="Shape 6"/>
          <p:cNvSpPr/>
          <p:nvPr/>
        </p:nvSpPr>
        <p:spPr>
          <a:xfrm>
            <a:off x="487680" y="2143615"/>
            <a:ext cx="274320" cy="274320"/>
          </a:xfrm>
          <a:prstGeom prst="ellipse">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9" name="Text 7"/>
          <p:cNvSpPr/>
          <p:nvPr/>
        </p:nvSpPr>
        <p:spPr>
          <a:xfrm>
            <a:off x="487680" y="2225911"/>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2</a:t>
            </a:r>
            <a:endParaRPr lang="en-US" sz="850" dirty="0">
              <a:latin typeface="Neue Haas Grotesk Text Pro" panose="020B0504020202020204" pitchFamily="34" charset="0"/>
            </a:endParaRPr>
          </a:p>
        </p:txBody>
      </p:sp>
      <p:sp>
        <p:nvSpPr>
          <p:cNvPr id="10" name="Text 8"/>
          <p:cNvSpPr/>
          <p:nvPr/>
        </p:nvSpPr>
        <p:spPr>
          <a:xfrm>
            <a:off x="1061129" y="1941168"/>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Mobile‑friendly surveys for digitally confident residents</a:t>
            </a:r>
            <a:endParaRPr lang="en-US" dirty="0">
              <a:latin typeface="Neue Haas Grotesk Text Pro" panose="020B0504020202020204" pitchFamily="34" charset="0"/>
            </a:endParaRPr>
          </a:p>
        </p:txBody>
      </p:sp>
      <p:sp>
        <p:nvSpPr>
          <p:cNvPr id="11" name="Shape 9"/>
          <p:cNvSpPr/>
          <p:nvPr/>
        </p:nvSpPr>
        <p:spPr>
          <a:xfrm>
            <a:off x="487680" y="2842478"/>
            <a:ext cx="274320" cy="274320"/>
          </a:xfrm>
          <a:prstGeom prst="ellipse">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12" name="Text 10"/>
          <p:cNvSpPr/>
          <p:nvPr/>
        </p:nvSpPr>
        <p:spPr>
          <a:xfrm>
            <a:off x="487680" y="2924774"/>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3</a:t>
            </a:r>
            <a:endParaRPr lang="en-US" sz="850" dirty="0">
              <a:latin typeface="Neue Haas Grotesk Text Pro" panose="020B0504020202020204" pitchFamily="34" charset="0"/>
            </a:endParaRPr>
          </a:p>
        </p:txBody>
      </p:sp>
      <p:sp>
        <p:nvSpPr>
          <p:cNvPr id="13" name="Text 11"/>
          <p:cNvSpPr/>
          <p:nvPr/>
        </p:nvSpPr>
        <p:spPr>
          <a:xfrm>
            <a:off x="1061129" y="2640031"/>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Paper‑based activities for those with limited digital access</a:t>
            </a:r>
            <a:endParaRPr lang="en-US" dirty="0">
              <a:latin typeface="Neue Haas Grotesk Text Pro" panose="020B0504020202020204" pitchFamily="34" charset="0"/>
            </a:endParaRPr>
          </a:p>
        </p:txBody>
      </p:sp>
      <p:sp>
        <p:nvSpPr>
          <p:cNvPr id="14" name="Shape 12"/>
          <p:cNvSpPr/>
          <p:nvPr/>
        </p:nvSpPr>
        <p:spPr>
          <a:xfrm>
            <a:off x="487680" y="3541341"/>
            <a:ext cx="274320" cy="274320"/>
          </a:xfrm>
          <a:prstGeom prst="ellipse">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477047" y="3630952"/>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4</a:t>
            </a:r>
            <a:endParaRPr lang="en-US" sz="850" dirty="0">
              <a:latin typeface="Neue Haas Grotesk Text Pro" panose="020B0504020202020204" pitchFamily="34" charset="0"/>
            </a:endParaRPr>
          </a:p>
        </p:txBody>
      </p:sp>
      <p:sp>
        <p:nvSpPr>
          <p:cNvPr id="16" name="Text 14"/>
          <p:cNvSpPr/>
          <p:nvPr/>
        </p:nvSpPr>
        <p:spPr>
          <a:xfrm>
            <a:off x="1061129" y="3338894"/>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Interactive tools (Love Letters to Birchwood, three‑word descriptions, mapping exercises)</a:t>
            </a:r>
            <a:endParaRPr lang="en-US" dirty="0">
              <a:latin typeface="Neue Haas Grotesk Text Pro" panose="020B0504020202020204" pitchFamily="34" charset="0"/>
            </a:endParaRPr>
          </a:p>
        </p:txBody>
      </p:sp>
      <p:sp>
        <p:nvSpPr>
          <p:cNvPr id="17" name="Shape 15"/>
          <p:cNvSpPr/>
          <p:nvPr/>
        </p:nvSpPr>
        <p:spPr>
          <a:xfrm>
            <a:off x="487680" y="4240203"/>
            <a:ext cx="274320" cy="274320"/>
          </a:xfrm>
          <a:prstGeom prst="ellipse">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18" name="Text 16"/>
          <p:cNvSpPr/>
          <p:nvPr/>
        </p:nvSpPr>
        <p:spPr>
          <a:xfrm>
            <a:off x="487680" y="4329815"/>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5</a:t>
            </a:r>
            <a:endParaRPr lang="en-US" sz="850" dirty="0">
              <a:latin typeface="Neue Haas Grotesk Text Pro" panose="020B0504020202020204" pitchFamily="34" charset="0"/>
            </a:endParaRPr>
          </a:p>
        </p:txBody>
      </p:sp>
      <p:sp>
        <p:nvSpPr>
          <p:cNvPr id="19" name="Text 17"/>
          <p:cNvSpPr/>
          <p:nvPr/>
        </p:nvSpPr>
        <p:spPr>
          <a:xfrm>
            <a:off x="1061129" y="4037756"/>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Youth‑friendly formats (creative tasks, facilitated sessions)</a:t>
            </a:r>
            <a:endParaRPr lang="en-US" dirty="0">
              <a:latin typeface="Neue Haas Grotesk Text Pro" panose="020B0504020202020204" pitchFamily="34" charset="0"/>
            </a:endParaRPr>
          </a:p>
        </p:txBody>
      </p:sp>
      <p:sp>
        <p:nvSpPr>
          <p:cNvPr id="20" name="Shape 18"/>
          <p:cNvSpPr/>
          <p:nvPr/>
        </p:nvSpPr>
        <p:spPr>
          <a:xfrm>
            <a:off x="487680" y="4939066"/>
            <a:ext cx="274320" cy="274320"/>
          </a:xfrm>
          <a:prstGeom prst="ellipse">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21" name="Text 19"/>
          <p:cNvSpPr/>
          <p:nvPr/>
        </p:nvSpPr>
        <p:spPr>
          <a:xfrm>
            <a:off x="487680" y="5028677"/>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6</a:t>
            </a:r>
            <a:endParaRPr lang="en-US" sz="850" dirty="0">
              <a:latin typeface="Neue Haas Grotesk Text Pro" panose="020B0504020202020204" pitchFamily="34" charset="0"/>
            </a:endParaRPr>
          </a:p>
        </p:txBody>
      </p:sp>
      <p:sp>
        <p:nvSpPr>
          <p:cNvPr id="22" name="Text 20"/>
          <p:cNvSpPr/>
          <p:nvPr/>
        </p:nvSpPr>
        <p:spPr>
          <a:xfrm>
            <a:off x="1061129" y="4736619"/>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Informal conversations with residents who do not attend meetings</a:t>
            </a:r>
            <a:endParaRPr lang="en-US" dirty="0">
              <a:latin typeface="Neue Haas Grotesk Text Pro" panose="020B0504020202020204" pitchFamily="34" charset="0"/>
            </a:endParaRPr>
          </a:p>
        </p:txBody>
      </p:sp>
      <p:sp>
        <p:nvSpPr>
          <p:cNvPr id="23" name="Shape 21"/>
          <p:cNvSpPr/>
          <p:nvPr/>
        </p:nvSpPr>
        <p:spPr>
          <a:xfrm>
            <a:off x="487680" y="5637929"/>
            <a:ext cx="274320" cy="274320"/>
          </a:xfrm>
          <a:prstGeom prst="ellipse">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24" name="Text 22"/>
          <p:cNvSpPr/>
          <p:nvPr/>
        </p:nvSpPr>
        <p:spPr>
          <a:xfrm>
            <a:off x="487680" y="5727541"/>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7</a:t>
            </a:r>
            <a:endParaRPr lang="en-US" sz="850" dirty="0">
              <a:latin typeface="Neue Haas Grotesk Text Pro" panose="020B0504020202020204" pitchFamily="34" charset="0"/>
            </a:endParaRPr>
          </a:p>
        </p:txBody>
      </p:sp>
      <p:sp>
        <p:nvSpPr>
          <p:cNvPr id="25" name="Text 23"/>
          <p:cNvSpPr/>
          <p:nvPr/>
        </p:nvSpPr>
        <p:spPr>
          <a:xfrm>
            <a:off x="1061129" y="5435482"/>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Partnership‑led engagement through trusted organisations</a:t>
            </a:r>
            <a:endParaRPr lang="en-US" dirty="0">
              <a:latin typeface="Neue Haas Grotesk Text Pro" panose="020B05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TARGETED OUTREACH</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Reaching Seldom‑Heard Groups</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487680" y="1516628"/>
            <a:ext cx="274320" cy="274320"/>
          </a:xfrm>
          <a:prstGeom prst="ellipse">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6" name="Text 4"/>
          <p:cNvSpPr/>
          <p:nvPr/>
        </p:nvSpPr>
        <p:spPr>
          <a:xfrm>
            <a:off x="487680" y="1606239"/>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1</a:t>
            </a:r>
            <a:endParaRPr lang="en-US" sz="850" dirty="0">
              <a:latin typeface="Neue Haas Grotesk Text Pro" panose="020B0504020202020204" pitchFamily="34" charset="0"/>
            </a:endParaRPr>
          </a:p>
        </p:txBody>
      </p:sp>
      <p:sp>
        <p:nvSpPr>
          <p:cNvPr id="7" name="Text 5"/>
          <p:cNvSpPr/>
          <p:nvPr/>
        </p:nvSpPr>
        <p:spPr>
          <a:xfrm>
            <a:off x="975360" y="1300852"/>
            <a:ext cx="10241280" cy="723900"/>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Children and young people through schools and youth workers</a:t>
            </a:r>
            <a:endParaRPr lang="en-US" dirty="0">
              <a:latin typeface="Neue Haas Grotesk Text Pro" panose="020B0504020202020204" pitchFamily="34" charset="0"/>
            </a:endParaRPr>
          </a:p>
        </p:txBody>
      </p:sp>
      <p:sp>
        <p:nvSpPr>
          <p:cNvPr id="8" name="Shape 6"/>
          <p:cNvSpPr/>
          <p:nvPr/>
        </p:nvSpPr>
        <p:spPr>
          <a:xfrm>
            <a:off x="487680" y="2286248"/>
            <a:ext cx="274320" cy="274320"/>
          </a:xfrm>
          <a:prstGeom prst="ellipse">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9" name="Text 7"/>
          <p:cNvSpPr/>
          <p:nvPr/>
        </p:nvSpPr>
        <p:spPr>
          <a:xfrm>
            <a:off x="472440" y="2382107"/>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2</a:t>
            </a:r>
            <a:endParaRPr lang="en-US" sz="850" dirty="0">
              <a:latin typeface="Neue Haas Grotesk Text Pro" panose="020B0504020202020204" pitchFamily="34" charset="0"/>
            </a:endParaRPr>
          </a:p>
        </p:txBody>
      </p:sp>
      <p:sp>
        <p:nvSpPr>
          <p:cNvPr id="10" name="Text 8"/>
          <p:cNvSpPr/>
          <p:nvPr/>
        </p:nvSpPr>
        <p:spPr>
          <a:xfrm>
            <a:off x="975360" y="2070472"/>
            <a:ext cx="10241280" cy="723900"/>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Residents with low digital access through in‑person and paper‑based engagement</a:t>
            </a:r>
            <a:endParaRPr lang="en-US" dirty="0">
              <a:latin typeface="Neue Haas Grotesk Text Pro" panose="020B0504020202020204" pitchFamily="34" charset="0"/>
            </a:endParaRPr>
          </a:p>
        </p:txBody>
      </p:sp>
      <p:sp>
        <p:nvSpPr>
          <p:cNvPr id="11" name="Shape 9"/>
          <p:cNvSpPr/>
          <p:nvPr/>
        </p:nvSpPr>
        <p:spPr>
          <a:xfrm>
            <a:off x="487680" y="3055868"/>
            <a:ext cx="274320" cy="274320"/>
          </a:xfrm>
          <a:prstGeom prst="ellipse">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2" name="Text 10"/>
          <p:cNvSpPr/>
          <p:nvPr/>
        </p:nvSpPr>
        <p:spPr>
          <a:xfrm>
            <a:off x="487680" y="3170016"/>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3</a:t>
            </a:r>
            <a:endParaRPr lang="en-US" sz="850" dirty="0">
              <a:latin typeface="Neue Haas Grotesk Text Pro" panose="020B0504020202020204" pitchFamily="34" charset="0"/>
            </a:endParaRPr>
          </a:p>
        </p:txBody>
      </p:sp>
      <p:sp>
        <p:nvSpPr>
          <p:cNvPr id="13" name="Text 11"/>
          <p:cNvSpPr/>
          <p:nvPr/>
        </p:nvSpPr>
        <p:spPr>
          <a:xfrm>
            <a:off x="975360" y="2840092"/>
            <a:ext cx="10241280" cy="723900"/>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Families under financial pressure through free community events</a:t>
            </a:r>
            <a:endParaRPr lang="en-US" dirty="0">
              <a:latin typeface="Neue Haas Grotesk Text Pro" panose="020B0504020202020204" pitchFamily="34" charset="0"/>
            </a:endParaRPr>
          </a:p>
        </p:txBody>
      </p:sp>
      <p:sp>
        <p:nvSpPr>
          <p:cNvPr id="14" name="Shape 12"/>
          <p:cNvSpPr/>
          <p:nvPr/>
        </p:nvSpPr>
        <p:spPr>
          <a:xfrm>
            <a:off x="487680" y="3825488"/>
            <a:ext cx="274320" cy="274320"/>
          </a:xfrm>
          <a:prstGeom prst="ellipse">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487680" y="3915099"/>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4</a:t>
            </a:r>
            <a:endParaRPr lang="en-US" sz="850" dirty="0">
              <a:latin typeface="Neue Haas Grotesk Text Pro" panose="020B0504020202020204" pitchFamily="34" charset="0"/>
            </a:endParaRPr>
          </a:p>
        </p:txBody>
      </p:sp>
      <p:sp>
        <p:nvSpPr>
          <p:cNvPr id="16" name="Text 14"/>
          <p:cNvSpPr/>
          <p:nvPr/>
        </p:nvSpPr>
        <p:spPr>
          <a:xfrm>
            <a:off x="975360" y="3609712"/>
            <a:ext cx="10241280" cy="723900"/>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Residents with limited trust in formal processes through informal conversations</a:t>
            </a:r>
            <a:endParaRPr lang="en-US" dirty="0">
              <a:latin typeface="Neue Haas Grotesk Text Pro" panose="020B0504020202020204" pitchFamily="34" charset="0"/>
            </a:endParaRPr>
          </a:p>
        </p:txBody>
      </p:sp>
      <p:sp>
        <p:nvSpPr>
          <p:cNvPr id="17" name="Shape 15"/>
          <p:cNvSpPr/>
          <p:nvPr/>
        </p:nvSpPr>
        <p:spPr>
          <a:xfrm>
            <a:off x="487680" y="4595108"/>
            <a:ext cx="274320" cy="274320"/>
          </a:xfrm>
          <a:prstGeom prst="ellipse">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8" name="Text 16"/>
          <p:cNvSpPr/>
          <p:nvPr/>
        </p:nvSpPr>
        <p:spPr>
          <a:xfrm>
            <a:off x="487680" y="4684719"/>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5</a:t>
            </a:r>
            <a:endParaRPr lang="en-US" sz="850" dirty="0">
              <a:latin typeface="Neue Haas Grotesk Text Pro" panose="020B0504020202020204" pitchFamily="34" charset="0"/>
            </a:endParaRPr>
          </a:p>
        </p:txBody>
      </p:sp>
      <p:sp>
        <p:nvSpPr>
          <p:cNvPr id="19" name="Text 17"/>
          <p:cNvSpPr/>
          <p:nvPr/>
        </p:nvSpPr>
        <p:spPr>
          <a:xfrm>
            <a:off x="975360" y="4379332"/>
            <a:ext cx="10241280" cy="723900"/>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People experiencing isolation through community‑based outreach</a:t>
            </a:r>
            <a:endParaRPr lang="en-US" dirty="0">
              <a:latin typeface="Neue Haas Grotesk Text Pro" panose="020B0504020202020204" pitchFamily="34" charset="0"/>
            </a:endParaRPr>
          </a:p>
        </p:txBody>
      </p:sp>
      <p:sp>
        <p:nvSpPr>
          <p:cNvPr id="20" name="Shape 18"/>
          <p:cNvSpPr/>
          <p:nvPr/>
        </p:nvSpPr>
        <p:spPr>
          <a:xfrm>
            <a:off x="487680" y="5364728"/>
            <a:ext cx="274320" cy="274320"/>
          </a:xfrm>
          <a:prstGeom prst="ellipse">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21" name="Text 19"/>
          <p:cNvSpPr/>
          <p:nvPr/>
        </p:nvSpPr>
        <p:spPr>
          <a:xfrm>
            <a:off x="487680" y="5454339"/>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6</a:t>
            </a:r>
            <a:endParaRPr lang="en-US" sz="850" dirty="0">
              <a:latin typeface="Neue Haas Grotesk Text Pro" panose="020B0504020202020204" pitchFamily="34" charset="0"/>
            </a:endParaRPr>
          </a:p>
        </p:txBody>
      </p:sp>
      <p:sp>
        <p:nvSpPr>
          <p:cNvPr id="22" name="Text 20"/>
          <p:cNvSpPr/>
          <p:nvPr/>
        </p:nvSpPr>
        <p:spPr>
          <a:xfrm>
            <a:off x="975360" y="5148952"/>
            <a:ext cx="10241280" cy="723900"/>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Residents in deprived micro‑areas through targeted pop‑ups</a:t>
            </a:r>
            <a:endParaRPr lang="en-US" dirty="0">
              <a:latin typeface="Neue Haas Grotesk Text Pro" panose="020B05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REPRESENTATION GAPS</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Who Was Harder to Reach </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Text 3"/>
          <p:cNvSpPr/>
          <p:nvPr/>
        </p:nvSpPr>
        <p:spPr>
          <a:xfrm>
            <a:off x="491224" y="1261871"/>
            <a:ext cx="10789920" cy="347472"/>
          </a:xfrm>
          <a:prstGeom prst="rect">
            <a:avLst/>
          </a:prstGeom>
          <a:noFill/>
          <a:ln/>
        </p:spPr>
        <p:txBody>
          <a:bodyPr wrap="square" lIns="0" tIns="0" rIns="0" bIns="0" rtlCol="0" anchor="ctr"/>
          <a:lstStyle/>
          <a:p>
            <a:pPr marL="0" indent="0">
              <a:buNone/>
            </a:pPr>
            <a:r>
              <a:rPr lang="en-US" sz="1650" i="1" dirty="0">
                <a:solidFill>
                  <a:srgbClr val="65757C"/>
                </a:solidFill>
                <a:latin typeface="Neue Haas Grotesk Text Pro" panose="020B0504020202020204" pitchFamily="34" charset="0"/>
              </a:rPr>
              <a:t>Some groups proved more difficult to reach:</a:t>
            </a:r>
            <a:endParaRPr lang="en-US" sz="1650" dirty="0">
              <a:latin typeface="Neue Haas Grotesk Text Pro" panose="020B0504020202020204" pitchFamily="34" charset="0"/>
            </a:endParaRPr>
          </a:p>
        </p:txBody>
      </p:sp>
      <p:sp>
        <p:nvSpPr>
          <p:cNvPr id="6" name="Shape 4"/>
          <p:cNvSpPr/>
          <p:nvPr/>
        </p:nvSpPr>
        <p:spPr>
          <a:xfrm>
            <a:off x="487680" y="1844501"/>
            <a:ext cx="274320" cy="274320"/>
          </a:xfrm>
          <a:prstGeom prst="ellipse">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7" name="Text 5"/>
          <p:cNvSpPr/>
          <p:nvPr/>
        </p:nvSpPr>
        <p:spPr>
          <a:xfrm>
            <a:off x="487680" y="1925272"/>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1</a:t>
            </a:r>
            <a:endParaRPr lang="en-US" sz="850" dirty="0">
              <a:latin typeface="Neue Haas Grotesk Text Pro" panose="020B0504020202020204" pitchFamily="34" charset="0"/>
            </a:endParaRPr>
          </a:p>
        </p:txBody>
      </p:sp>
      <p:sp>
        <p:nvSpPr>
          <p:cNvPr id="8" name="Text 6"/>
          <p:cNvSpPr/>
          <p:nvPr/>
        </p:nvSpPr>
        <p:spPr>
          <a:xfrm>
            <a:off x="1018389" y="1667970"/>
            <a:ext cx="10241280" cy="655320"/>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Secondary‑aged young people (11–17)</a:t>
            </a:r>
            <a:endParaRPr lang="en-US" sz="1800" dirty="0">
              <a:latin typeface="Neue Haas Grotesk Text Pro" panose="020B0504020202020204" pitchFamily="34" charset="0"/>
            </a:endParaRPr>
          </a:p>
        </p:txBody>
      </p:sp>
      <p:sp>
        <p:nvSpPr>
          <p:cNvPr id="9" name="Shape 7"/>
          <p:cNvSpPr/>
          <p:nvPr/>
        </p:nvSpPr>
        <p:spPr>
          <a:xfrm>
            <a:off x="487680" y="2545541"/>
            <a:ext cx="274320" cy="274320"/>
          </a:xfrm>
          <a:prstGeom prst="ellipse">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0" name="Text 8"/>
          <p:cNvSpPr/>
          <p:nvPr/>
        </p:nvSpPr>
        <p:spPr>
          <a:xfrm>
            <a:off x="487680" y="2635152"/>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2</a:t>
            </a:r>
            <a:endParaRPr lang="en-US" sz="850" dirty="0">
              <a:latin typeface="Neue Haas Grotesk Text Pro" panose="020B0504020202020204" pitchFamily="34" charset="0"/>
            </a:endParaRPr>
          </a:p>
        </p:txBody>
      </p:sp>
      <p:sp>
        <p:nvSpPr>
          <p:cNvPr id="11" name="Text 9"/>
          <p:cNvSpPr/>
          <p:nvPr/>
        </p:nvSpPr>
        <p:spPr>
          <a:xfrm>
            <a:off x="1018389" y="2369010"/>
            <a:ext cx="10241280" cy="655320"/>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Residents with disabilities and carers</a:t>
            </a:r>
            <a:endParaRPr lang="en-US" sz="1800" dirty="0">
              <a:latin typeface="Neue Haas Grotesk Text Pro" panose="020B0504020202020204" pitchFamily="34" charset="0"/>
            </a:endParaRPr>
          </a:p>
        </p:txBody>
      </p:sp>
      <p:sp>
        <p:nvSpPr>
          <p:cNvPr id="12" name="Shape 10"/>
          <p:cNvSpPr/>
          <p:nvPr/>
        </p:nvSpPr>
        <p:spPr>
          <a:xfrm>
            <a:off x="487680" y="3246581"/>
            <a:ext cx="274320" cy="274320"/>
          </a:xfrm>
          <a:prstGeom prst="ellipse">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3" name="Text 11"/>
          <p:cNvSpPr/>
          <p:nvPr/>
        </p:nvSpPr>
        <p:spPr>
          <a:xfrm>
            <a:off x="487680" y="3336192"/>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3</a:t>
            </a:r>
            <a:endParaRPr lang="en-US" sz="850" dirty="0">
              <a:latin typeface="Neue Haas Grotesk Text Pro" panose="020B0504020202020204" pitchFamily="34" charset="0"/>
            </a:endParaRPr>
          </a:p>
        </p:txBody>
      </p:sp>
      <p:sp>
        <p:nvSpPr>
          <p:cNvPr id="14" name="Text 12"/>
          <p:cNvSpPr/>
          <p:nvPr/>
        </p:nvSpPr>
        <p:spPr>
          <a:xfrm>
            <a:off x="1018389" y="3070050"/>
            <a:ext cx="10241280" cy="655320"/>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Older residents aged 65+</a:t>
            </a:r>
            <a:endParaRPr lang="en-US" sz="1800" dirty="0">
              <a:latin typeface="Neue Haas Grotesk Text Pro" panose="020B0504020202020204" pitchFamily="34" charset="0"/>
            </a:endParaRPr>
          </a:p>
        </p:txBody>
      </p:sp>
      <p:sp>
        <p:nvSpPr>
          <p:cNvPr id="15" name="Shape 13"/>
          <p:cNvSpPr/>
          <p:nvPr/>
        </p:nvSpPr>
        <p:spPr>
          <a:xfrm>
            <a:off x="487680" y="3947621"/>
            <a:ext cx="274320" cy="274320"/>
          </a:xfrm>
          <a:prstGeom prst="ellipse">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6" name="Text 14"/>
          <p:cNvSpPr/>
          <p:nvPr/>
        </p:nvSpPr>
        <p:spPr>
          <a:xfrm>
            <a:off x="477047" y="4029917"/>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4</a:t>
            </a:r>
            <a:endParaRPr lang="en-US" sz="850" dirty="0">
              <a:latin typeface="Neue Haas Grotesk Text Pro" panose="020B0504020202020204" pitchFamily="34" charset="0"/>
            </a:endParaRPr>
          </a:p>
        </p:txBody>
      </p:sp>
      <p:sp>
        <p:nvSpPr>
          <p:cNvPr id="17" name="Text 15"/>
          <p:cNvSpPr/>
          <p:nvPr/>
        </p:nvSpPr>
        <p:spPr>
          <a:xfrm>
            <a:off x="1018389" y="3771090"/>
            <a:ext cx="10241280" cy="655320"/>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Residents in the most deprived micro‑areas</a:t>
            </a:r>
            <a:endParaRPr lang="en-US" sz="1800" dirty="0">
              <a:latin typeface="Neue Haas Grotesk Text Pro" panose="020B0504020202020204" pitchFamily="34" charset="0"/>
            </a:endParaRPr>
          </a:p>
        </p:txBody>
      </p:sp>
      <p:sp>
        <p:nvSpPr>
          <p:cNvPr id="18" name="Shape 16"/>
          <p:cNvSpPr/>
          <p:nvPr/>
        </p:nvSpPr>
        <p:spPr>
          <a:xfrm>
            <a:off x="487680" y="4648661"/>
            <a:ext cx="274320" cy="274320"/>
          </a:xfrm>
          <a:prstGeom prst="ellipse">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9" name="Text 17"/>
          <p:cNvSpPr/>
          <p:nvPr/>
        </p:nvSpPr>
        <p:spPr>
          <a:xfrm>
            <a:off x="487680" y="4738272"/>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5</a:t>
            </a:r>
            <a:endParaRPr lang="en-US" sz="850" dirty="0">
              <a:latin typeface="Neue Haas Grotesk Text Pro" panose="020B0504020202020204" pitchFamily="34" charset="0"/>
            </a:endParaRPr>
          </a:p>
        </p:txBody>
      </p:sp>
      <p:sp>
        <p:nvSpPr>
          <p:cNvPr id="20" name="Text 18"/>
          <p:cNvSpPr/>
          <p:nvPr/>
        </p:nvSpPr>
        <p:spPr>
          <a:xfrm>
            <a:off x="1018389" y="4472130"/>
            <a:ext cx="10241280" cy="655320"/>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Local businesses and employers</a:t>
            </a:r>
            <a:endParaRPr lang="en-US" sz="1800" dirty="0">
              <a:latin typeface="Neue Haas Grotesk Text Pro" panose="020B0504020202020204" pitchFamily="34" charset="0"/>
            </a:endParaRPr>
          </a:p>
        </p:txBody>
      </p:sp>
      <p:sp>
        <p:nvSpPr>
          <p:cNvPr id="21" name="Shape 19"/>
          <p:cNvSpPr/>
          <p:nvPr/>
        </p:nvSpPr>
        <p:spPr>
          <a:xfrm>
            <a:off x="487680" y="5349701"/>
            <a:ext cx="274320" cy="274320"/>
          </a:xfrm>
          <a:prstGeom prst="ellipse">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22" name="Text 20"/>
          <p:cNvSpPr/>
          <p:nvPr/>
        </p:nvSpPr>
        <p:spPr>
          <a:xfrm>
            <a:off x="487680" y="5424682"/>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6</a:t>
            </a:r>
            <a:endParaRPr lang="en-US" sz="850" dirty="0">
              <a:latin typeface="Neue Haas Grotesk Text Pro" panose="020B0504020202020204" pitchFamily="34" charset="0"/>
            </a:endParaRPr>
          </a:p>
        </p:txBody>
      </p:sp>
      <p:sp>
        <p:nvSpPr>
          <p:cNvPr id="23" name="Text 21"/>
          <p:cNvSpPr/>
          <p:nvPr/>
        </p:nvSpPr>
        <p:spPr>
          <a:xfrm>
            <a:off x="1018389" y="5173170"/>
            <a:ext cx="10241280" cy="655320"/>
          </a:xfrm>
          <a:prstGeom prst="rect">
            <a:avLst/>
          </a:prstGeom>
          <a:noFill/>
          <a:ln/>
        </p:spPr>
        <p:txBody>
          <a:bodyPr wrap="square" lIns="0" tIns="0" rIns="0" bIns="0" rtlCol="0" anchor="ctr">
            <a:normAutofit/>
          </a:bodyPr>
          <a:lstStyle/>
          <a:p>
            <a:pPr marL="0" indent="0">
              <a:buNone/>
            </a:pPr>
            <a:r>
              <a:rPr lang="en-US" sz="1800" dirty="0">
                <a:solidFill>
                  <a:srgbClr val="24333A"/>
                </a:solidFill>
                <a:latin typeface="Neue Haas Grotesk Text Pro" panose="020B0504020202020204" pitchFamily="34" charset="0"/>
                <a:ea typeface="Aptos" pitchFamily="34" charset="-122"/>
                <a:cs typeface="Aptos" pitchFamily="34" charset="-120"/>
              </a:rPr>
              <a:t>Health and social care partners</a:t>
            </a:r>
            <a:endParaRPr lang="en-US" sz="1800" dirty="0">
              <a:latin typeface="Neue Haas Grotesk Text Pro" panose="020B05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TARGETED NEXT STEPS</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What We Will Do Next</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502920" y="1353312"/>
            <a:ext cx="3611880" cy="1325880"/>
          </a:xfrm>
          <a:prstGeom prst="roundRect">
            <a:avLst>
              <a:gd name="adj" fmla="val 7619"/>
            </a:avLst>
          </a:prstGeom>
          <a:solidFill>
            <a:srgbClr val="FFFFFF"/>
          </a:solidFill>
          <a:ln w="12700">
            <a:solidFill>
              <a:srgbClr val="D9E2E4"/>
            </a:solidFill>
            <a:prstDash val="solid"/>
          </a:ln>
          <a:effectLst>
            <a:outerShdw blurRad="16510" dist="6350" dir="2700000" algn="bl" rotWithShape="0">
              <a:srgbClr val="000000">
                <a:alpha val="12000"/>
              </a:srgbClr>
            </a:outerShdw>
          </a:effectLst>
        </p:spPr>
        <p:txBody>
          <a:bodyPr/>
          <a:lstStyle/>
          <a:p>
            <a:endParaRPr lang="en-GB">
              <a:latin typeface="Neue Haas Grotesk Text Pro" panose="020B0504020202020204" pitchFamily="34" charset="0"/>
            </a:endParaRPr>
          </a:p>
        </p:txBody>
      </p:sp>
      <p:sp>
        <p:nvSpPr>
          <p:cNvPr id="6" name="Shape 4"/>
          <p:cNvSpPr/>
          <p:nvPr/>
        </p:nvSpPr>
        <p:spPr>
          <a:xfrm>
            <a:off x="502920" y="1353312"/>
            <a:ext cx="73152" cy="1325880"/>
          </a:xfrm>
          <a:prstGeom prst="rect">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7" name="Text 5"/>
          <p:cNvSpPr/>
          <p:nvPr/>
        </p:nvSpPr>
        <p:spPr>
          <a:xfrm>
            <a:off x="731520" y="1517904"/>
            <a:ext cx="320040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11–17‑year‑olds / Teenagers</a:t>
            </a:r>
            <a:endParaRPr lang="en-US" sz="1450" dirty="0">
              <a:latin typeface="Neue Haas Grotesk Text Pro" panose="020B0504020202020204" pitchFamily="34" charset="0"/>
            </a:endParaRPr>
          </a:p>
        </p:txBody>
      </p:sp>
      <p:sp>
        <p:nvSpPr>
          <p:cNvPr id="8" name="Text 6"/>
          <p:cNvSpPr/>
          <p:nvPr/>
        </p:nvSpPr>
        <p:spPr>
          <a:xfrm>
            <a:off x="731520" y="1901952"/>
            <a:ext cx="3200400" cy="256032"/>
          </a:xfrm>
          <a:prstGeom prst="rect">
            <a:avLst/>
          </a:prstGeom>
          <a:noFill/>
          <a:ln/>
        </p:spPr>
        <p:txBody>
          <a:bodyPr wrap="square" lIns="0" tIns="0" rIns="0" bIns="0" rtlCol="0" anchor="t">
            <a:noAutofit/>
          </a:bodyPr>
          <a:lstStyle/>
          <a:p>
            <a:pPr marL="179388" indent="-179388">
              <a:buNone/>
            </a:pPr>
            <a:r>
              <a:rPr lang="en-US" sz="1000" dirty="0">
                <a:solidFill>
                  <a:srgbClr val="24333A"/>
                </a:solidFill>
                <a:latin typeface="Neue Haas Grotesk Text Pro" panose="020B0504020202020204" pitchFamily="34" charset="0"/>
              </a:rPr>
              <a:t>• 	Direct engagement through Priory Lincoln Secondary School</a:t>
            </a:r>
            <a:endParaRPr lang="en-US" sz="1000" dirty="0">
              <a:latin typeface="Neue Haas Grotesk Text Pro" panose="020B0504020202020204" pitchFamily="34" charset="0"/>
            </a:endParaRPr>
          </a:p>
        </p:txBody>
      </p:sp>
      <p:sp>
        <p:nvSpPr>
          <p:cNvPr id="9" name="Shape 7"/>
          <p:cNvSpPr/>
          <p:nvPr/>
        </p:nvSpPr>
        <p:spPr>
          <a:xfrm>
            <a:off x="4288536" y="1353312"/>
            <a:ext cx="3611880" cy="1316736"/>
          </a:xfrm>
          <a:prstGeom prst="roundRect">
            <a:avLst>
              <a:gd name="adj" fmla="val 5556"/>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0" name="Shape 8"/>
          <p:cNvSpPr/>
          <p:nvPr/>
        </p:nvSpPr>
        <p:spPr>
          <a:xfrm>
            <a:off x="4288536" y="1353312"/>
            <a:ext cx="73152" cy="1316736"/>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11" name="Text 9"/>
          <p:cNvSpPr/>
          <p:nvPr/>
        </p:nvSpPr>
        <p:spPr>
          <a:xfrm>
            <a:off x="4517136" y="1517904"/>
            <a:ext cx="3200400" cy="292608"/>
          </a:xfrm>
          <a:prstGeom prst="rect">
            <a:avLst/>
          </a:prstGeom>
          <a:noFill/>
          <a:ln/>
        </p:spPr>
        <p:txBody>
          <a:bodyPr wrap="square" lIns="0" tIns="0" rIns="0" bIns="0" rtlCol="0" anchor="ctr">
            <a:normAutofit fontScale="85000" lnSpcReduction="10000"/>
          </a:bodyPr>
          <a:lstStyle/>
          <a:p>
            <a:pPr marL="0" indent="0">
              <a:buNone/>
            </a:pPr>
            <a:r>
              <a:rPr lang="en-US" sz="1450" b="1" dirty="0">
                <a:solidFill>
                  <a:srgbClr val="0B2D3A"/>
                </a:solidFill>
                <a:latin typeface="Neue Haas Grotesk Text Pro" panose="020B0504020202020204" pitchFamily="34" charset="0"/>
              </a:rPr>
              <a:t>Disabled children &amp; young people / SEND</a:t>
            </a:r>
            <a:endParaRPr lang="en-US" sz="1450" dirty="0">
              <a:latin typeface="Neue Haas Grotesk Text Pro" panose="020B0504020202020204" pitchFamily="34" charset="0"/>
            </a:endParaRPr>
          </a:p>
        </p:txBody>
      </p:sp>
      <p:sp>
        <p:nvSpPr>
          <p:cNvPr id="12" name="Text 10"/>
          <p:cNvSpPr/>
          <p:nvPr/>
        </p:nvSpPr>
        <p:spPr>
          <a:xfrm>
            <a:off x="4517136" y="1901952"/>
            <a:ext cx="3200400" cy="612648"/>
          </a:xfrm>
          <a:prstGeom prst="rect">
            <a:avLst/>
          </a:prstGeom>
          <a:noFill/>
          <a:ln/>
        </p:spPr>
        <p:txBody>
          <a:bodyPr wrap="square" lIns="0" tIns="0" rIns="0" bIns="0" rtlCol="0" anchor="t">
            <a:normAutofit/>
          </a:bodyPr>
          <a:lstStyle/>
          <a:p>
            <a:pPr marL="179388" indent="-179388">
              <a:buNone/>
            </a:pPr>
            <a:r>
              <a:rPr lang="en-US" sz="1000" dirty="0">
                <a:solidFill>
                  <a:srgbClr val="24333A"/>
                </a:solidFill>
                <a:latin typeface="Neue Haas Grotesk Text Pro" panose="020B0504020202020204" pitchFamily="34" charset="0"/>
              </a:rPr>
              <a:t>• 	Work with school SENDCOs and SEND staff</a:t>
            </a:r>
            <a:endParaRPr lang="en-US" sz="1000" dirty="0">
              <a:latin typeface="Neue Haas Grotesk Text Pro" panose="020B0504020202020204" pitchFamily="34" charset="0"/>
            </a:endParaRPr>
          </a:p>
          <a:p>
            <a:pPr marL="179388" indent="-179388">
              <a:buNone/>
            </a:pPr>
            <a:r>
              <a:rPr lang="en-US" sz="1000" dirty="0">
                <a:solidFill>
                  <a:srgbClr val="24333A"/>
                </a:solidFill>
                <a:latin typeface="Neue Haas Grotesk Text Pro" panose="020B0504020202020204" pitchFamily="34" charset="0"/>
              </a:rPr>
              <a:t>• 	Provide adapted and accessible engagement methods</a:t>
            </a:r>
            <a:endParaRPr lang="en-US" sz="1000" dirty="0">
              <a:latin typeface="Neue Haas Grotesk Text Pro" panose="020B0504020202020204" pitchFamily="34" charset="0"/>
            </a:endParaRPr>
          </a:p>
        </p:txBody>
      </p:sp>
      <p:sp>
        <p:nvSpPr>
          <p:cNvPr id="13" name="Shape 11"/>
          <p:cNvSpPr/>
          <p:nvPr/>
        </p:nvSpPr>
        <p:spPr>
          <a:xfrm>
            <a:off x="8074152" y="1353312"/>
            <a:ext cx="3611880" cy="1316736"/>
          </a:xfrm>
          <a:prstGeom prst="roundRect">
            <a:avLst>
              <a:gd name="adj" fmla="val 5556"/>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4" name="Shape 12"/>
          <p:cNvSpPr/>
          <p:nvPr/>
        </p:nvSpPr>
        <p:spPr>
          <a:xfrm>
            <a:off x="8074152" y="1353312"/>
            <a:ext cx="73152" cy="1316736"/>
          </a:xfrm>
          <a:prstGeom prst="rect">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8302752" y="1517904"/>
            <a:ext cx="3200400" cy="292608"/>
          </a:xfrm>
          <a:prstGeom prst="rect">
            <a:avLst/>
          </a:prstGeom>
          <a:noFill/>
          <a:ln/>
        </p:spPr>
        <p:txBody>
          <a:bodyPr wrap="square" lIns="0" tIns="0" rIns="0" bIns="0" rtlCol="0" anchor="ctr">
            <a:normAutofit fontScale="92500"/>
          </a:bodyPr>
          <a:lstStyle/>
          <a:p>
            <a:pPr marL="0" indent="0">
              <a:buNone/>
            </a:pPr>
            <a:r>
              <a:rPr lang="en-US" sz="1450" b="1" dirty="0">
                <a:solidFill>
                  <a:srgbClr val="0B2D3A"/>
                </a:solidFill>
                <a:latin typeface="Neue Haas Grotesk Text Pro" panose="020B0504020202020204" pitchFamily="34" charset="0"/>
              </a:rPr>
              <a:t>Ethnic minority children &amp; EAL pupils</a:t>
            </a:r>
            <a:endParaRPr lang="en-US" sz="1450" dirty="0">
              <a:latin typeface="Neue Haas Grotesk Text Pro" panose="020B0504020202020204" pitchFamily="34" charset="0"/>
            </a:endParaRPr>
          </a:p>
        </p:txBody>
      </p:sp>
      <p:sp>
        <p:nvSpPr>
          <p:cNvPr id="16" name="Text 14"/>
          <p:cNvSpPr/>
          <p:nvPr/>
        </p:nvSpPr>
        <p:spPr>
          <a:xfrm>
            <a:off x="8302752" y="1901952"/>
            <a:ext cx="3200400" cy="612648"/>
          </a:xfrm>
          <a:prstGeom prst="rect">
            <a:avLst/>
          </a:prstGeom>
          <a:noFill/>
          <a:ln/>
        </p:spPr>
        <p:txBody>
          <a:bodyPr wrap="square" lIns="0" tIns="0" rIns="0" bIns="0" rtlCol="0" anchor="t">
            <a:normAutofit lnSpcReduction="10000"/>
          </a:bodyPr>
          <a:lstStyle/>
          <a:p>
            <a:pPr marL="179388" indent="-179388">
              <a:buNone/>
            </a:pPr>
            <a:r>
              <a:rPr lang="en-US" sz="1050" dirty="0">
                <a:solidFill>
                  <a:srgbClr val="24333A"/>
                </a:solidFill>
                <a:latin typeface="Neue Haas Grotesk Text Pro" panose="020B0504020202020204" pitchFamily="34" charset="0"/>
              </a:rPr>
              <a:t>• </a:t>
            </a:r>
            <a:r>
              <a:rPr lang="en-US" sz="1000" dirty="0">
                <a:solidFill>
                  <a:srgbClr val="24333A"/>
                </a:solidFill>
                <a:latin typeface="Neue Haas Grotesk Text Pro" panose="020B0504020202020204" pitchFamily="34" charset="0"/>
              </a:rPr>
              <a:t>	Work with schools to identify and directly engage EAL pupils</a:t>
            </a:r>
            <a:endParaRPr lang="en-US" sz="1000" dirty="0">
              <a:latin typeface="Neue Haas Grotesk Text Pro" panose="020B0504020202020204" pitchFamily="34" charset="0"/>
            </a:endParaRPr>
          </a:p>
          <a:p>
            <a:pPr marL="179388" indent="-179388">
              <a:buNone/>
            </a:pPr>
            <a:r>
              <a:rPr lang="en-US" sz="1000" dirty="0">
                <a:solidFill>
                  <a:srgbClr val="24333A"/>
                </a:solidFill>
                <a:latin typeface="Neue Haas Grotesk Text Pro" panose="020B0504020202020204" pitchFamily="34" charset="0"/>
              </a:rPr>
              <a:t>• 	Use appropriate school support and communication methods</a:t>
            </a:r>
            <a:endParaRPr lang="en-US" sz="1000" dirty="0">
              <a:latin typeface="Neue Haas Grotesk Text Pro" panose="020B0504020202020204" pitchFamily="34" charset="0"/>
            </a:endParaRPr>
          </a:p>
        </p:txBody>
      </p:sp>
      <p:sp>
        <p:nvSpPr>
          <p:cNvPr id="17" name="Shape 15"/>
          <p:cNvSpPr/>
          <p:nvPr/>
        </p:nvSpPr>
        <p:spPr>
          <a:xfrm>
            <a:off x="521208" y="2834640"/>
            <a:ext cx="3611880" cy="1664208"/>
          </a:xfrm>
          <a:prstGeom prst="roundRect">
            <a:avLst>
              <a:gd name="adj" fmla="val 4396"/>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8" name="Shape 16"/>
          <p:cNvSpPr/>
          <p:nvPr/>
        </p:nvSpPr>
        <p:spPr>
          <a:xfrm>
            <a:off x="502920" y="2834640"/>
            <a:ext cx="73152" cy="1664208"/>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9" name="Text 17"/>
          <p:cNvSpPr/>
          <p:nvPr/>
        </p:nvSpPr>
        <p:spPr>
          <a:xfrm>
            <a:off x="731520" y="2999232"/>
            <a:ext cx="320040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Parents &amp; carers</a:t>
            </a:r>
            <a:endParaRPr lang="en-US" sz="1450" dirty="0">
              <a:latin typeface="Neue Haas Grotesk Text Pro" panose="020B0504020202020204" pitchFamily="34" charset="0"/>
            </a:endParaRPr>
          </a:p>
        </p:txBody>
      </p:sp>
      <p:sp>
        <p:nvSpPr>
          <p:cNvPr id="20" name="Text 18"/>
          <p:cNvSpPr/>
          <p:nvPr/>
        </p:nvSpPr>
        <p:spPr>
          <a:xfrm>
            <a:off x="731520" y="3383280"/>
            <a:ext cx="3200400" cy="960120"/>
          </a:xfrm>
          <a:prstGeom prst="rect">
            <a:avLst/>
          </a:prstGeom>
          <a:noFill/>
          <a:ln/>
        </p:spPr>
        <p:txBody>
          <a:bodyPr wrap="square" lIns="0" tIns="0" rIns="0" bIns="0" rtlCol="0" anchor="t">
            <a:normAutofit/>
          </a:bodyPr>
          <a:lstStyle/>
          <a:p>
            <a:pPr marL="179388" indent="-179388">
              <a:buNone/>
            </a:pPr>
            <a:r>
              <a:rPr lang="en-US" sz="1000" dirty="0">
                <a:solidFill>
                  <a:srgbClr val="24333A"/>
                </a:solidFill>
                <a:latin typeface="Neue Haas Grotesk Text Pro" panose="020B0504020202020204" pitchFamily="34" charset="0"/>
              </a:rPr>
              <a:t>• 	Engagement through school communications, family drop‑ins, and parents’ evenings</a:t>
            </a:r>
            <a:endParaRPr lang="en-US" sz="1000" dirty="0">
              <a:latin typeface="Neue Haas Grotesk Text Pro" panose="020B0504020202020204" pitchFamily="34" charset="0"/>
            </a:endParaRPr>
          </a:p>
          <a:p>
            <a:pPr marL="179388" indent="-179388">
              <a:buNone/>
            </a:pPr>
            <a:r>
              <a:rPr lang="en-US" sz="1000" dirty="0">
                <a:solidFill>
                  <a:srgbClr val="24333A"/>
                </a:solidFill>
                <a:latin typeface="Neue Haas Grotesk Text Pro" panose="020B0504020202020204" pitchFamily="34" charset="0"/>
              </a:rPr>
              <a:t>• 	Capture family perspectives separately from children’s responses</a:t>
            </a:r>
            <a:endParaRPr lang="en-US" sz="1000" dirty="0">
              <a:latin typeface="Neue Haas Grotesk Text Pro" panose="020B0504020202020204" pitchFamily="34" charset="0"/>
            </a:endParaRPr>
          </a:p>
          <a:p>
            <a:pPr marL="179388" indent="-179388">
              <a:buNone/>
            </a:pPr>
            <a:r>
              <a:rPr lang="en-US" sz="1000" dirty="0">
                <a:solidFill>
                  <a:srgbClr val="24333A"/>
                </a:solidFill>
                <a:latin typeface="Neue Haas Grotesk Text Pro" panose="020B0504020202020204" pitchFamily="34" charset="0"/>
              </a:rPr>
              <a:t>• 	Reach families who may not engage with online questionnaires</a:t>
            </a:r>
            <a:endParaRPr lang="en-US" sz="1000" dirty="0">
              <a:latin typeface="Neue Haas Grotesk Text Pro" panose="020B0504020202020204" pitchFamily="34" charset="0"/>
            </a:endParaRPr>
          </a:p>
        </p:txBody>
      </p:sp>
      <p:sp>
        <p:nvSpPr>
          <p:cNvPr id="21" name="Shape 19"/>
          <p:cNvSpPr/>
          <p:nvPr/>
        </p:nvSpPr>
        <p:spPr>
          <a:xfrm>
            <a:off x="4288536" y="2834640"/>
            <a:ext cx="3611880" cy="1664208"/>
          </a:xfrm>
          <a:prstGeom prst="roundRect">
            <a:avLst>
              <a:gd name="adj" fmla="val 6154"/>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2" name="Shape 20"/>
          <p:cNvSpPr/>
          <p:nvPr/>
        </p:nvSpPr>
        <p:spPr>
          <a:xfrm>
            <a:off x="4288536" y="2834640"/>
            <a:ext cx="73152" cy="1664208"/>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23" name="Text 21"/>
          <p:cNvSpPr/>
          <p:nvPr/>
        </p:nvSpPr>
        <p:spPr>
          <a:xfrm>
            <a:off x="4517136" y="2999232"/>
            <a:ext cx="3200400" cy="292608"/>
          </a:xfrm>
          <a:prstGeom prst="rect">
            <a:avLst/>
          </a:prstGeom>
          <a:noFill/>
          <a:ln/>
        </p:spPr>
        <p:txBody>
          <a:bodyPr wrap="square" lIns="0" tIns="0" rIns="0" bIns="0" rtlCol="0" anchor="ctr">
            <a:normAutofit fontScale="85000" lnSpcReduction="10000"/>
          </a:bodyPr>
          <a:lstStyle/>
          <a:p>
            <a:pPr marL="0" indent="0">
              <a:buNone/>
            </a:pPr>
            <a:r>
              <a:rPr lang="en-US" sz="1450" b="1" dirty="0">
                <a:solidFill>
                  <a:srgbClr val="0B2D3A"/>
                </a:solidFill>
                <a:latin typeface="Neue Haas Grotesk Text Pro" panose="020B0504020202020204" pitchFamily="34" charset="0"/>
              </a:rPr>
              <a:t>Young people affected by ASB / youth risk</a:t>
            </a:r>
            <a:endParaRPr lang="en-US" sz="1450" dirty="0">
              <a:latin typeface="Neue Haas Grotesk Text Pro" panose="020B0504020202020204" pitchFamily="34" charset="0"/>
            </a:endParaRPr>
          </a:p>
        </p:txBody>
      </p:sp>
      <p:sp>
        <p:nvSpPr>
          <p:cNvPr id="24" name="Text 22"/>
          <p:cNvSpPr/>
          <p:nvPr/>
        </p:nvSpPr>
        <p:spPr>
          <a:xfrm>
            <a:off x="4517136" y="3383280"/>
            <a:ext cx="3200400" cy="484632"/>
          </a:xfrm>
          <a:prstGeom prst="rect">
            <a:avLst/>
          </a:prstGeom>
          <a:noFill/>
          <a:ln/>
        </p:spPr>
        <p:txBody>
          <a:bodyPr wrap="square" lIns="0" tIns="0" rIns="0" bIns="0" rtlCol="0" anchor="t">
            <a:normAutofit/>
          </a:bodyPr>
          <a:lstStyle/>
          <a:p>
            <a:pPr marL="179388" indent="-179388">
              <a:buNone/>
            </a:pPr>
            <a:r>
              <a:rPr lang="en-US" sz="1000" dirty="0">
                <a:solidFill>
                  <a:srgbClr val="24333A"/>
                </a:solidFill>
                <a:latin typeface="Neue Haas Grotesk Text Pro" panose="020B0504020202020204" pitchFamily="34" charset="0"/>
              </a:rPr>
              <a:t>• 	Use trusted youth workers, community safety partners, and trusted adults to create appropriate engagement opportunities</a:t>
            </a:r>
            <a:endParaRPr lang="en-US" sz="1000" dirty="0">
              <a:latin typeface="Neue Haas Grotesk Text Pro" panose="020B0504020202020204" pitchFamily="34" charset="0"/>
            </a:endParaRPr>
          </a:p>
        </p:txBody>
      </p:sp>
      <p:sp>
        <p:nvSpPr>
          <p:cNvPr id="25" name="Shape 23"/>
          <p:cNvSpPr/>
          <p:nvPr/>
        </p:nvSpPr>
        <p:spPr>
          <a:xfrm>
            <a:off x="8074152" y="2834640"/>
            <a:ext cx="3611880" cy="1664208"/>
          </a:xfrm>
          <a:prstGeom prst="roundRect">
            <a:avLst>
              <a:gd name="adj" fmla="val 6154"/>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6" name="Shape 24"/>
          <p:cNvSpPr/>
          <p:nvPr/>
        </p:nvSpPr>
        <p:spPr>
          <a:xfrm>
            <a:off x="8074152" y="2834640"/>
            <a:ext cx="73152" cy="1664208"/>
          </a:xfrm>
          <a:prstGeom prst="rect">
            <a:avLst/>
          </a:prstGeom>
          <a:solidFill>
            <a:srgbClr val="0B2D3A"/>
          </a:solidFill>
          <a:ln w="12700">
            <a:solidFill>
              <a:srgbClr val="0B2D3A"/>
            </a:solidFill>
            <a:prstDash val="solid"/>
          </a:ln>
        </p:spPr>
        <p:txBody>
          <a:bodyPr/>
          <a:lstStyle/>
          <a:p>
            <a:endParaRPr lang="en-GB">
              <a:latin typeface="Neue Haas Grotesk Text Pro" panose="020B0504020202020204" pitchFamily="34" charset="0"/>
            </a:endParaRPr>
          </a:p>
        </p:txBody>
      </p:sp>
      <p:sp>
        <p:nvSpPr>
          <p:cNvPr id="27" name="Text 25"/>
          <p:cNvSpPr/>
          <p:nvPr/>
        </p:nvSpPr>
        <p:spPr>
          <a:xfrm>
            <a:off x="8302752" y="2999232"/>
            <a:ext cx="320040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NEET young people</a:t>
            </a:r>
            <a:endParaRPr lang="en-US" sz="1450" dirty="0">
              <a:latin typeface="Neue Haas Grotesk Text Pro" panose="020B0504020202020204" pitchFamily="34" charset="0"/>
            </a:endParaRPr>
          </a:p>
        </p:txBody>
      </p:sp>
      <p:sp>
        <p:nvSpPr>
          <p:cNvPr id="28" name="Text 26"/>
          <p:cNvSpPr/>
          <p:nvPr/>
        </p:nvSpPr>
        <p:spPr>
          <a:xfrm>
            <a:off x="8302752" y="3383280"/>
            <a:ext cx="3200400" cy="484632"/>
          </a:xfrm>
          <a:prstGeom prst="rect">
            <a:avLst/>
          </a:prstGeom>
          <a:noFill/>
          <a:ln/>
        </p:spPr>
        <p:txBody>
          <a:bodyPr wrap="square" lIns="0" tIns="0" rIns="0" bIns="0" rtlCol="0" anchor="t">
            <a:normAutofit/>
          </a:bodyPr>
          <a:lstStyle/>
          <a:p>
            <a:pPr marL="179388" indent="-179388">
              <a:buNone/>
            </a:pPr>
            <a:r>
              <a:rPr lang="en-US" sz="1000" dirty="0">
                <a:solidFill>
                  <a:srgbClr val="24333A"/>
                </a:solidFill>
                <a:latin typeface="Neue Haas Grotesk Text Pro" panose="020B0504020202020204" pitchFamily="34" charset="0"/>
              </a:rPr>
              <a:t>• 	Identify partner routes to engage young people not in education, employment or training</a:t>
            </a:r>
            <a:endParaRPr lang="en-US" sz="1000" dirty="0">
              <a:latin typeface="Neue Haas Grotesk Text Pro" panose="020B0504020202020204" pitchFamily="34" charset="0"/>
            </a:endParaRPr>
          </a:p>
        </p:txBody>
      </p:sp>
      <p:sp>
        <p:nvSpPr>
          <p:cNvPr id="29" name="Shape 27"/>
          <p:cNvSpPr/>
          <p:nvPr/>
        </p:nvSpPr>
        <p:spPr>
          <a:xfrm>
            <a:off x="539496" y="4709159"/>
            <a:ext cx="11183112" cy="1481328"/>
          </a:xfrm>
          <a:prstGeom prst="roundRect">
            <a:avLst>
              <a:gd name="adj" fmla="val 4938"/>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30" name="Shape 28"/>
          <p:cNvSpPr/>
          <p:nvPr/>
        </p:nvSpPr>
        <p:spPr>
          <a:xfrm>
            <a:off x="517801" y="4732108"/>
            <a:ext cx="73152" cy="1481328"/>
          </a:xfrm>
          <a:prstGeom prst="rect">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31" name="Text 29"/>
          <p:cNvSpPr/>
          <p:nvPr/>
        </p:nvSpPr>
        <p:spPr>
          <a:xfrm>
            <a:off x="790956" y="4915884"/>
            <a:ext cx="699516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Highest‑need areas &amp; under‑represented communities</a:t>
            </a:r>
            <a:endParaRPr lang="en-US" sz="1450" dirty="0">
              <a:latin typeface="Neue Haas Grotesk Text Pro" panose="020B0504020202020204" pitchFamily="34" charset="0"/>
            </a:endParaRPr>
          </a:p>
        </p:txBody>
      </p:sp>
      <p:sp>
        <p:nvSpPr>
          <p:cNvPr id="32" name="Text 30"/>
          <p:cNvSpPr/>
          <p:nvPr/>
        </p:nvSpPr>
        <p:spPr>
          <a:xfrm>
            <a:off x="790956" y="5299932"/>
            <a:ext cx="6995160" cy="777240"/>
          </a:xfrm>
          <a:prstGeom prst="rect">
            <a:avLst/>
          </a:prstGeom>
          <a:noFill/>
          <a:ln/>
        </p:spPr>
        <p:txBody>
          <a:bodyPr wrap="square" lIns="0" tIns="0" rIns="0" bIns="0" rtlCol="0" anchor="t">
            <a:normAutofit/>
          </a:bodyPr>
          <a:lstStyle/>
          <a:p>
            <a:pPr marL="179388" indent="-179388">
              <a:buNone/>
            </a:pPr>
            <a:r>
              <a:rPr lang="en-US" sz="1050" dirty="0">
                <a:solidFill>
                  <a:srgbClr val="24333A"/>
                </a:solidFill>
                <a:latin typeface="Neue Haas Grotesk Text Pro" panose="020B0504020202020204" pitchFamily="34" charset="0"/>
              </a:rPr>
              <a:t>• 	</a:t>
            </a:r>
            <a:r>
              <a:rPr lang="en-US" sz="1000" dirty="0">
                <a:solidFill>
                  <a:srgbClr val="24333A"/>
                </a:solidFill>
                <a:latin typeface="Neue Haas Grotesk Text Pro" panose="020B0504020202020204" pitchFamily="34" charset="0"/>
              </a:rPr>
              <a:t>Review where responses have come from</a:t>
            </a:r>
            <a:endParaRPr lang="en-US" sz="1000" dirty="0">
              <a:latin typeface="Neue Haas Grotesk Text Pro" panose="020B0504020202020204" pitchFamily="34" charset="0"/>
            </a:endParaRPr>
          </a:p>
          <a:p>
            <a:pPr marL="179388" indent="-179388">
              <a:buNone/>
            </a:pPr>
            <a:r>
              <a:rPr lang="en-US" sz="1000" dirty="0">
                <a:solidFill>
                  <a:srgbClr val="24333A"/>
                </a:solidFill>
                <a:latin typeface="Neue Haas Grotesk Text Pro" panose="020B0504020202020204" pitchFamily="34" charset="0"/>
              </a:rPr>
              <a:t>• 	Consider school and neighbourhood context</a:t>
            </a:r>
            <a:endParaRPr lang="en-US" sz="1000" dirty="0">
              <a:latin typeface="Neue Haas Grotesk Text Pro" panose="020B0504020202020204" pitchFamily="34" charset="0"/>
            </a:endParaRPr>
          </a:p>
          <a:p>
            <a:pPr marL="179388" indent="-179388">
              <a:buNone/>
            </a:pPr>
            <a:r>
              <a:rPr lang="en-US" sz="1000" dirty="0">
                <a:solidFill>
                  <a:srgbClr val="24333A"/>
                </a:solidFill>
                <a:latin typeface="Neue Haas Grotesk Text Pro" panose="020B0504020202020204" pitchFamily="34" charset="0"/>
              </a:rPr>
              <a:t>• 	Ensure response numbers do not mask gaps between communities</a:t>
            </a:r>
            <a:endParaRPr lang="en-US" sz="1000" dirty="0">
              <a:latin typeface="Neue Haas Grotesk Text Pro" panose="020B0504020202020204" pitchFamily="34" charset="0"/>
            </a:endParaRPr>
          </a:p>
          <a:p>
            <a:pPr marL="179388" indent="-179388">
              <a:buNone/>
            </a:pPr>
            <a:r>
              <a:rPr lang="en-US" sz="1000" dirty="0">
                <a:solidFill>
                  <a:srgbClr val="24333A"/>
                </a:solidFill>
                <a:latin typeface="Neue Haas Grotesk Text Pro" panose="020B0504020202020204" pitchFamily="34" charset="0"/>
              </a:rPr>
              <a:t>• 	Target further engagement where representation is low</a:t>
            </a:r>
            <a:endParaRPr lang="en-US" sz="1000" dirty="0">
              <a:latin typeface="Neue Haas Grotesk Text Pro" panose="020B05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WHAT WE HEARD</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Key Themes Emerging from Engagement</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502920" y="1389888"/>
            <a:ext cx="3657600" cy="1051560"/>
          </a:xfrm>
          <a:prstGeom prst="roundRect">
            <a:avLst>
              <a:gd name="adj" fmla="val 6957"/>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6" name="Shape 4"/>
          <p:cNvSpPr/>
          <p:nvPr/>
        </p:nvSpPr>
        <p:spPr>
          <a:xfrm>
            <a:off x="502920" y="1389888"/>
            <a:ext cx="73152" cy="1051560"/>
          </a:xfrm>
          <a:prstGeom prst="rect">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7" name="Text 5"/>
          <p:cNvSpPr/>
          <p:nvPr/>
        </p:nvSpPr>
        <p:spPr>
          <a:xfrm>
            <a:off x="731520" y="1554480"/>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1. Children &amp; Young People</a:t>
            </a:r>
            <a:endParaRPr lang="en-US" sz="1450" dirty="0">
              <a:latin typeface="Neue Haas Grotesk Text Pro" panose="020B0504020202020204" pitchFamily="34" charset="0"/>
            </a:endParaRPr>
          </a:p>
        </p:txBody>
      </p:sp>
      <p:sp>
        <p:nvSpPr>
          <p:cNvPr id="8" name="Text 6"/>
          <p:cNvSpPr/>
          <p:nvPr/>
        </p:nvSpPr>
        <p:spPr>
          <a:xfrm>
            <a:off x="731520" y="1938528"/>
            <a:ext cx="3246120" cy="347472"/>
          </a:xfrm>
          <a:prstGeom prst="rect">
            <a:avLst/>
          </a:prstGeom>
          <a:noFill/>
          <a:ln/>
        </p:spPr>
        <p:txBody>
          <a:bodyPr wrap="square" lIns="0" tIns="0" rIns="0" bIns="0" rtlCol="0" anchor="t">
            <a:normAutofit fontScale="85000" lnSpcReduction="10000"/>
          </a:bodyPr>
          <a:lstStyle/>
          <a:p>
            <a:pPr marL="0" indent="0">
              <a:buNone/>
            </a:pPr>
            <a:r>
              <a:rPr lang="en-US" sz="1180" dirty="0">
                <a:solidFill>
                  <a:srgbClr val="24333A"/>
                </a:solidFill>
                <a:latin typeface="Neue Haas Grotesk Text Pro" panose="020B0504020202020204" pitchFamily="34" charset="0"/>
              </a:rPr>
              <a:t>Demand for safe, supervised spaces, modern play, sport, creative activity and positive pathways.</a:t>
            </a:r>
            <a:endParaRPr lang="en-US" sz="1180" dirty="0">
              <a:latin typeface="Neue Haas Grotesk Text Pro" panose="020B0504020202020204" pitchFamily="34" charset="0"/>
            </a:endParaRPr>
          </a:p>
        </p:txBody>
      </p:sp>
      <p:sp>
        <p:nvSpPr>
          <p:cNvPr id="9" name="Shape 7"/>
          <p:cNvSpPr/>
          <p:nvPr/>
        </p:nvSpPr>
        <p:spPr>
          <a:xfrm>
            <a:off x="4270248" y="1389888"/>
            <a:ext cx="3657600" cy="1051560"/>
          </a:xfrm>
          <a:prstGeom prst="roundRect">
            <a:avLst>
              <a:gd name="adj" fmla="val 6957"/>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0" name="Shape 8"/>
          <p:cNvSpPr/>
          <p:nvPr/>
        </p:nvSpPr>
        <p:spPr>
          <a:xfrm>
            <a:off x="4270248" y="1389888"/>
            <a:ext cx="73152" cy="1051560"/>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1" name="Text 9"/>
          <p:cNvSpPr/>
          <p:nvPr/>
        </p:nvSpPr>
        <p:spPr>
          <a:xfrm>
            <a:off x="4498848" y="1554480"/>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2. Safety &amp; Confidence</a:t>
            </a:r>
            <a:endParaRPr lang="en-US" sz="1450" dirty="0">
              <a:latin typeface="Neue Haas Grotesk Text Pro" panose="020B0504020202020204" pitchFamily="34" charset="0"/>
            </a:endParaRPr>
          </a:p>
        </p:txBody>
      </p:sp>
      <p:sp>
        <p:nvSpPr>
          <p:cNvPr id="12" name="Text 10"/>
          <p:cNvSpPr/>
          <p:nvPr/>
        </p:nvSpPr>
        <p:spPr>
          <a:xfrm>
            <a:off x="4498848" y="1938528"/>
            <a:ext cx="3246120" cy="347472"/>
          </a:xfrm>
          <a:prstGeom prst="rect">
            <a:avLst/>
          </a:prstGeom>
          <a:noFill/>
          <a:ln/>
        </p:spPr>
        <p:txBody>
          <a:bodyPr wrap="square" lIns="0" tIns="0" rIns="0" bIns="0" rtlCol="0" anchor="t">
            <a:normAutofit fontScale="85000" lnSpcReduction="10000"/>
          </a:bodyPr>
          <a:lstStyle/>
          <a:p>
            <a:pPr marL="0" indent="0">
              <a:buNone/>
            </a:pPr>
            <a:r>
              <a:rPr lang="en-US" sz="1180" dirty="0">
                <a:solidFill>
                  <a:srgbClr val="24333A"/>
                </a:solidFill>
                <a:latin typeface="Neue Haas Grotesk Text Pro" panose="020B0504020202020204" pitchFamily="34" charset="0"/>
              </a:rPr>
              <a:t>Concerns about ASB, vandalism, drug activity, dangerous driving, dark routes and neglected spaces.</a:t>
            </a:r>
            <a:endParaRPr lang="en-US" sz="1180" dirty="0">
              <a:latin typeface="Neue Haas Grotesk Text Pro" panose="020B0504020202020204" pitchFamily="34" charset="0"/>
            </a:endParaRPr>
          </a:p>
        </p:txBody>
      </p:sp>
      <p:sp>
        <p:nvSpPr>
          <p:cNvPr id="13" name="Shape 11"/>
          <p:cNvSpPr/>
          <p:nvPr/>
        </p:nvSpPr>
        <p:spPr>
          <a:xfrm>
            <a:off x="8037576" y="1389888"/>
            <a:ext cx="3648456" cy="1051560"/>
          </a:xfrm>
          <a:prstGeom prst="roundRect">
            <a:avLst>
              <a:gd name="adj" fmla="val 6957"/>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4" name="Shape 12"/>
          <p:cNvSpPr/>
          <p:nvPr/>
        </p:nvSpPr>
        <p:spPr>
          <a:xfrm>
            <a:off x="8037576" y="1389888"/>
            <a:ext cx="73152" cy="1051560"/>
          </a:xfrm>
          <a:prstGeom prst="rect">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8266176" y="1554480"/>
            <a:ext cx="3236976"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3. Parks, Play &amp; Green Spaces</a:t>
            </a:r>
            <a:endParaRPr lang="en-US" sz="1450" dirty="0">
              <a:latin typeface="Neue Haas Grotesk Text Pro" panose="020B0504020202020204" pitchFamily="34" charset="0"/>
            </a:endParaRPr>
          </a:p>
        </p:txBody>
      </p:sp>
      <p:sp>
        <p:nvSpPr>
          <p:cNvPr id="16" name="Text 14"/>
          <p:cNvSpPr/>
          <p:nvPr/>
        </p:nvSpPr>
        <p:spPr>
          <a:xfrm>
            <a:off x="8266176" y="1938528"/>
            <a:ext cx="3236976" cy="347472"/>
          </a:xfrm>
          <a:prstGeom prst="rect">
            <a:avLst/>
          </a:prstGeom>
          <a:noFill/>
          <a:ln/>
        </p:spPr>
        <p:txBody>
          <a:bodyPr wrap="square" lIns="0" tIns="0" rIns="0" bIns="0" rtlCol="0" anchor="t">
            <a:normAutofit/>
          </a:bodyPr>
          <a:lstStyle/>
          <a:p>
            <a:pPr marL="0" indent="0">
              <a:buNone/>
            </a:pPr>
            <a:r>
              <a:rPr lang="en-US" sz="1000" dirty="0">
                <a:solidFill>
                  <a:srgbClr val="24333A"/>
                </a:solidFill>
                <a:latin typeface="Neue Haas Grotesk Text Pro" panose="020B0504020202020204" pitchFamily="34" charset="0"/>
              </a:rPr>
              <a:t>Desire for cleaner, safer, better‑maintained parks, modern equipment and accessible routes.</a:t>
            </a:r>
            <a:endParaRPr lang="en-US" sz="1000" dirty="0">
              <a:latin typeface="Neue Haas Grotesk Text Pro" panose="020B0504020202020204" pitchFamily="34" charset="0"/>
            </a:endParaRPr>
          </a:p>
        </p:txBody>
      </p:sp>
      <p:sp>
        <p:nvSpPr>
          <p:cNvPr id="17" name="Shape 15"/>
          <p:cNvSpPr/>
          <p:nvPr/>
        </p:nvSpPr>
        <p:spPr>
          <a:xfrm>
            <a:off x="502920" y="2651760"/>
            <a:ext cx="3657600" cy="1051560"/>
          </a:xfrm>
          <a:prstGeom prst="roundRect">
            <a:avLst>
              <a:gd name="adj" fmla="val 6957"/>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8" name="Shape 16"/>
          <p:cNvSpPr/>
          <p:nvPr/>
        </p:nvSpPr>
        <p:spPr>
          <a:xfrm>
            <a:off x="502920" y="2651760"/>
            <a:ext cx="73152" cy="1051560"/>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9" name="Text 17"/>
          <p:cNvSpPr/>
          <p:nvPr/>
        </p:nvSpPr>
        <p:spPr>
          <a:xfrm>
            <a:off x="731520" y="2816352"/>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4. Everyday Amenities</a:t>
            </a:r>
            <a:endParaRPr lang="en-US" sz="1450" dirty="0">
              <a:latin typeface="Neue Haas Grotesk Text Pro" panose="020B0504020202020204" pitchFamily="34" charset="0"/>
            </a:endParaRPr>
          </a:p>
        </p:txBody>
      </p:sp>
      <p:sp>
        <p:nvSpPr>
          <p:cNvPr id="20" name="Text 18"/>
          <p:cNvSpPr/>
          <p:nvPr/>
        </p:nvSpPr>
        <p:spPr>
          <a:xfrm>
            <a:off x="731520" y="3200400"/>
            <a:ext cx="3246120" cy="347472"/>
          </a:xfrm>
          <a:prstGeom prst="rect">
            <a:avLst/>
          </a:prstGeom>
          <a:noFill/>
          <a:ln/>
        </p:spPr>
        <p:txBody>
          <a:bodyPr wrap="square" lIns="0" tIns="0" rIns="0" bIns="0" rtlCol="0" anchor="t">
            <a:normAutofit/>
          </a:bodyPr>
          <a:lstStyle/>
          <a:p>
            <a:pPr marL="0" indent="0">
              <a:buNone/>
            </a:pPr>
            <a:r>
              <a:rPr lang="en-US" sz="1000" dirty="0">
                <a:solidFill>
                  <a:srgbClr val="24333A"/>
                </a:solidFill>
                <a:latin typeface="Neue Haas Grotesk Text Pro" panose="020B0504020202020204" pitchFamily="34" charset="0"/>
              </a:rPr>
              <a:t>Need for better toilets, seating, lighting, bins, community buildings and basic services.</a:t>
            </a:r>
            <a:endParaRPr lang="en-US" sz="1000" dirty="0">
              <a:latin typeface="Neue Haas Grotesk Text Pro" panose="020B0504020202020204" pitchFamily="34" charset="0"/>
            </a:endParaRPr>
          </a:p>
        </p:txBody>
      </p:sp>
      <p:sp>
        <p:nvSpPr>
          <p:cNvPr id="21" name="Shape 19"/>
          <p:cNvSpPr/>
          <p:nvPr/>
        </p:nvSpPr>
        <p:spPr>
          <a:xfrm>
            <a:off x="4270248" y="2651760"/>
            <a:ext cx="3657600" cy="1051560"/>
          </a:xfrm>
          <a:prstGeom prst="roundRect">
            <a:avLst>
              <a:gd name="adj" fmla="val 6957"/>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2" name="Shape 20"/>
          <p:cNvSpPr/>
          <p:nvPr/>
        </p:nvSpPr>
        <p:spPr>
          <a:xfrm>
            <a:off x="4270248" y="2651760"/>
            <a:ext cx="73152" cy="1051560"/>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3" name="Text 21"/>
          <p:cNvSpPr/>
          <p:nvPr/>
        </p:nvSpPr>
        <p:spPr>
          <a:xfrm>
            <a:off x="4498848" y="2816352"/>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5. Community Connection</a:t>
            </a:r>
            <a:endParaRPr lang="en-US" sz="1450" dirty="0">
              <a:latin typeface="Neue Haas Grotesk Text Pro" panose="020B0504020202020204" pitchFamily="34" charset="0"/>
            </a:endParaRPr>
          </a:p>
        </p:txBody>
      </p:sp>
      <p:sp>
        <p:nvSpPr>
          <p:cNvPr id="24" name="Text 22"/>
          <p:cNvSpPr/>
          <p:nvPr/>
        </p:nvSpPr>
        <p:spPr>
          <a:xfrm>
            <a:off x="4498848" y="3200400"/>
            <a:ext cx="3246120" cy="347472"/>
          </a:xfrm>
          <a:prstGeom prst="rect">
            <a:avLst/>
          </a:prstGeom>
          <a:noFill/>
          <a:ln/>
        </p:spPr>
        <p:txBody>
          <a:bodyPr wrap="square" lIns="0" tIns="0" rIns="0" bIns="0" rtlCol="0" anchor="t">
            <a:normAutofit/>
          </a:bodyPr>
          <a:lstStyle/>
          <a:p>
            <a:pPr marL="0" indent="0">
              <a:buNone/>
            </a:pPr>
            <a:r>
              <a:rPr lang="en-US" sz="1000" dirty="0">
                <a:solidFill>
                  <a:srgbClr val="24333A"/>
                </a:solidFill>
                <a:latin typeface="Neue Haas Grotesk Text Pro" panose="020B0504020202020204" pitchFamily="34" charset="0"/>
              </a:rPr>
              <a:t>Strong appetite for events, social groups, volunteering and intergenerational activities.</a:t>
            </a:r>
            <a:endParaRPr lang="en-US" sz="1000" dirty="0">
              <a:latin typeface="Neue Haas Grotesk Text Pro" panose="020B0504020202020204" pitchFamily="34" charset="0"/>
            </a:endParaRPr>
          </a:p>
        </p:txBody>
      </p:sp>
      <p:sp>
        <p:nvSpPr>
          <p:cNvPr id="25" name="Shape 23"/>
          <p:cNvSpPr/>
          <p:nvPr/>
        </p:nvSpPr>
        <p:spPr>
          <a:xfrm>
            <a:off x="8037576" y="2651760"/>
            <a:ext cx="3648456" cy="1051560"/>
          </a:xfrm>
          <a:prstGeom prst="roundRect">
            <a:avLst>
              <a:gd name="adj" fmla="val 6957"/>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6" name="Shape 24"/>
          <p:cNvSpPr/>
          <p:nvPr/>
        </p:nvSpPr>
        <p:spPr>
          <a:xfrm>
            <a:off x="8037576" y="2651760"/>
            <a:ext cx="73152" cy="1051560"/>
          </a:xfrm>
          <a:prstGeom prst="rect">
            <a:avLst/>
          </a:prstGeom>
          <a:solidFill>
            <a:srgbClr val="0B2D3A"/>
          </a:solidFill>
          <a:ln w="12700">
            <a:solidFill>
              <a:srgbClr val="0B2D3A"/>
            </a:solidFill>
            <a:prstDash val="solid"/>
          </a:ln>
        </p:spPr>
        <p:txBody>
          <a:bodyPr/>
          <a:lstStyle/>
          <a:p>
            <a:endParaRPr lang="en-GB">
              <a:latin typeface="Neue Haas Grotesk Text Pro" panose="020B0504020202020204" pitchFamily="34" charset="0"/>
            </a:endParaRPr>
          </a:p>
        </p:txBody>
      </p:sp>
      <p:sp>
        <p:nvSpPr>
          <p:cNvPr id="27" name="Text 25"/>
          <p:cNvSpPr/>
          <p:nvPr/>
        </p:nvSpPr>
        <p:spPr>
          <a:xfrm>
            <a:off x="8266176" y="2816352"/>
            <a:ext cx="3236976"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6. Movement &amp; Accessibility</a:t>
            </a:r>
            <a:endParaRPr lang="en-US" sz="1450" dirty="0">
              <a:latin typeface="Neue Haas Grotesk Text Pro" panose="020B0504020202020204" pitchFamily="34" charset="0"/>
            </a:endParaRPr>
          </a:p>
        </p:txBody>
      </p:sp>
      <p:sp>
        <p:nvSpPr>
          <p:cNvPr id="28" name="Text 26"/>
          <p:cNvSpPr/>
          <p:nvPr/>
        </p:nvSpPr>
        <p:spPr>
          <a:xfrm>
            <a:off x="8266176" y="3200400"/>
            <a:ext cx="3236976" cy="347472"/>
          </a:xfrm>
          <a:prstGeom prst="rect">
            <a:avLst/>
          </a:prstGeom>
          <a:noFill/>
          <a:ln/>
        </p:spPr>
        <p:txBody>
          <a:bodyPr wrap="square" lIns="0" tIns="0" rIns="0" bIns="0" rtlCol="0" anchor="t">
            <a:normAutofit/>
          </a:bodyPr>
          <a:lstStyle/>
          <a:p>
            <a:pPr marL="0" indent="0">
              <a:buNone/>
            </a:pPr>
            <a:r>
              <a:rPr lang="en-US" sz="1000" dirty="0">
                <a:solidFill>
                  <a:srgbClr val="24333A"/>
                </a:solidFill>
                <a:latin typeface="Neue Haas Grotesk Text Pro" panose="020B0504020202020204" pitchFamily="34" charset="0"/>
              </a:rPr>
              <a:t>Concerns about unsafe footpaths, difficult crossings, school congestion and poor lighting.</a:t>
            </a:r>
            <a:endParaRPr lang="en-US" sz="1000" dirty="0">
              <a:latin typeface="Neue Haas Grotesk Text Pro" panose="020B0504020202020204" pitchFamily="34" charset="0"/>
            </a:endParaRPr>
          </a:p>
        </p:txBody>
      </p:sp>
      <p:grpSp>
        <p:nvGrpSpPr>
          <p:cNvPr id="33" name="Group 32">
            <a:extLst>
              <a:ext uri="{FF2B5EF4-FFF2-40B4-BE49-F238E27FC236}">
                <a16:creationId xmlns:a16="http://schemas.microsoft.com/office/drawing/2014/main" id="{68630853-DB91-4569-04A3-4EA708F74561}"/>
              </a:ext>
            </a:extLst>
          </p:cNvPr>
          <p:cNvGrpSpPr/>
          <p:nvPr/>
        </p:nvGrpSpPr>
        <p:grpSpPr>
          <a:xfrm>
            <a:off x="525780" y="3857822"/>
            <a:ext cx="3657600" cy="1169174"/>
            <a:chOff x="2395728" y="4078224"/>
            <a:chExt cx="7406640" cy="1234440"/>
          </a:xfrm>
        </p:grpSpPr>
        <p:sp>
          <p:nvSpPr>
            <p:cNvPr id="29" name="Shape 27"/>
            <p:cNvSpPr/>
            <p:nvPr/>
          </p:nvSpPr>
          <p:spPr>
            <a:xfrm>
              <a:off x="2395728" y="4078224"/>
              <a:ext cx="7406640" cy="1234440"/>
            </a:xfrm>
            <a:prstGeom prst="roundRect">
              <a:avLst>
                <a:gd name="adj" fmla="val 5926"/>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30" name="Shape 28"/>
            <p:cNvSpPr/>
            <p:nvPr/>
          </p:nvSpPr>
          <p:spPr>
            <a:xfrm>
              <a:off x="2395728" y="4078224"/>
              <a:ext cx="45720" cy="1234440"/>
            </a:xfrm>
            <a:prstGeom prst="rect">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31" name="Text 29"/>
            <p:cNvSpPr/>
            <p:nvPr/>
          </p:nvSpPr>
          <p:spPr>
            <a:xfrm>
              <a:off x="2760917" y="4252692"/>
              <a:ext cx="699516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7. Skills, Jobs &amp; Opportunities</a:t>
              </a:r>
              <a:endParaRPr lang="en-US" sz="1450" dirty="0">
                <a:latin typeface="Neue Haas Grotesk Text Pro" panose="020B0504020202020204" pitchFamily="34" charset="0"/>
              </a:endParaRPr>
            </a:p>
          </p:txBody>
        </p:sp>
        <p:sp>
          <p:nvSpPr>
            <p:cNvPr id="32" name="Text 30"/>
            <p:cNvSpPr/>
            <p:nvPr/>
          </p:nvSpPr>
          <p:spPr>
            <a:xfrm>
              <a:off x="2760917" y="4628340"/>
              <a:ext cx="6995160" cy="530352"/>
            </a:xfrm>
            <a:prstGeom prst="rect">
              <a:avLst/>
            </a:prstGeom>
            <a:noFill/>
            <a:ln/>
          </p:spPr>
          <p:txBody>
            <a:bodyPr wrap="square" lIns="0" tIns="0" rIns="0" bIns="0" rtlCol="0" anchor="t">
              <a:normAutofit/>
            </a:bodyPr>
            <a:lstStyle/>
            <a:p>
              <a:pPr marL="0" indent="0">
                <a:buNone/>
              </a:pPr>
              <a:r>
                <a:rPr lang="en-US" sz="1000" dirty="0">
                  <a:solidFill>
                    <a:srgbClr val="24333A"/>
                  </a:solidFill>
                  <a:latin typeface="Neue Haas Grotesk Text Pro" panose="020B0504020202020204" pitchFamily="34" charset="0"/>
                </a:rPr>
                <a:t>Demand for skills support, training, youth employment pathways and accessible learning spaces.</a:t>
              </a:r>
              <a:endParaRPr lang="en-US" sz="1000" dirty="0">
                <a:latin typeface="Neue Haas Grotesk Text Pro" panose="020B0504020202020204" pitchFamily="34" charset="0"/>
              </a:endParaRPr>
            </a:p>
          </p:txBody>
        </p:sp>
      </p:grpSp>
      <p:sp>
        <p:nvSpPr>
          <p:cNvPr id="37" name="Shape 4">
            <a:extLst>
              <a:ext uri="{FF2B5EF4-FFF2-40B4-BE49-F238E27FC236}">
                <a16:creationId xmlns:a16="http://schemas.microsoft.com/office/drawing/2014/main" id="{10606193-F76C-B5F7-4F41-8EE3F13992F3}"/>
              </a:ext>
            </a:extLst>
          </p:cNvPr>
          <p:cNvSpPr/>
          <p:nvPr/>
        </p:nvSpPr>
        <p:spPr>
          <a:xfrm>
            <a:off x="523632" y="3860435"/>
            <a:ext cx="73152" cy="1166561"/>
          </a:xfrm>
          <a:prstGeom prst="rect">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FROM INSIGHT TO ACTION</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How These Themes Shape the Priorities</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502920" y="1450491"/>
            <a:ext cx="274320" cy="274320"/>
          </a:xfrm>
          <a:prstGeom prst="ellipse">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6" name="Text 4"/>
          <p:cNvSpPr/>
          <p:nvPr/>
        </p:nvSpPr>
        <p:spPr>
          <a:xfrm>
            <a:off x="502920" y="1530063"/>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1</a:t>
            </a:r>
            <a:endParaRPr lang="en-US" sz="850" dirty="0">
              <a:latin typeface="Neue Haas Grotesk Text Pro" panose="020B0504020202020204" pitchFamily="34" charset="0"/>
            </a:endParaRPr>
          </a:p>
        </p:txBody>
      </p:sp>
      <p:sp>
        <p:nvSpPr>
          <p:cNvPr id="7" name="Text 5"/>
          <p:cNvSpPr/>
          <p:nvPr/>
        </p:nvSpPr>
        <p:spPr>
          <a:xfrm>
            <a:off x="986117" y="1275502"/>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Our Children and Young People Thriving</a:t>
            </a:r>
            <a:endParaRPr lang="en-US" dirty="0">
              <a:latin typeface="Neue Haas Grotesk Text Pro" panose="020B0504020202020204" pitchFamily="34" charset="0"/>
            </a:endParaRPr>
          </a:p>
        </p:txBody>
      </p:sp>
      <p:sp>
        <p:nvSpPr>
          <p:cNvPr id="8" name="Shape 6"/>
          <p:cNvSpPr/>
          <p:nvPr/>
        </p:nvSpPr>
        <p:spPr>
          <a:xfrm>
            <a:off x="502920" y="2149354"/>
            <a:ext cx="274320" cy="274320"/>
          </a:xfrm>
          <a:prstGeom prst="ellipse">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9" name="Text 7"/>
          <p:cNvSpPr/>
          <p:nvPr/>
        </p:nvSpPr>
        <p:spPr>
          <a:xfrm>
            <a:off x="502920" y="2228926"/>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2</a:t>
            </a:r>
            <a:endParaRPr lang="en-US" sz="850" dirty="0">
              <a:latin typeface="Neue Haas Grotesk Text Pro" panose="020B0504020202020204" pitchFamily="34" charset="0"/>
            </a:endParaRPr>
          </a:p>
        </p:txBody>
      </p:sp>
      <p:sp>
        <p:nvSpPr>
          <p:cNvPr id="10" name="Text 8"/>
          <p:cNvSpPr/>
          <p:nvPr/>
        </p:nvSpPr>
        <p:spPr>
          <a:xfrm>
            <a:off x="986117" y="1974365"/>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Our Neighbourhood Feeling Safe and Confident</a:t>
            </a:r>
            <a:endParaRPr lang="en-US" dirty="0">
              <a:latin typeface="Neue Haas Grotesk Text Pro" panose="020B0504020202020204" pitchFamily="34" charset="0"/>
            </a:endParaRPr>
          </a:p>
        </p:txBody>
      </p:sp>
      <p:sp>
        <p:nvSpPr>
          <p:cNvPr id="11" name="Shape 9"/>
          <p:cNvSpPr/>
          <p:nvPr/>
        </p:nvSpPr>
        <p:spPr>
          <a:xfrm>
            <a:off x="502920" y="2848217"/>
            <a:ext cx="274320" cy="274320"/>
          </a:xfrm>
          <a:prstGeom prst="ellipse">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12" name="Text 10"/>
          <p:cNvSpPr/>
          <p:nvPr/>
        </p:nvSpPr>
        <p:spPr>
          <a:xfrm>
            <a:off x="502920" y="2918824"/>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3</a:t>
            </a:r>
            <a:endParaRPr lang="en-US" sz="850" dirty="0">
              <a:latin typeface="Neue Haas Grotesk Text Pro" panose="020B0504020202020204" pitchFamily="34" charset="0"/>
            </a:endParaRPr>
          </a:p>
        </p:txBody>
      </p:sp>
      <p:sp>
        <p:nvSpPr>
          <p:cNvPr id="13" name="Text 11"/>
          <p:cNvSpPr/>
          <p:nvPr/>
        </p:nvSpPr>
        <p:spPr>
          <a:xfrm>
            <a:off x="986117" y="2673228"/>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Our Parks, Play Spaces and Green Areas Welcoming Everyone</a:t>
            </a:r>
            <a:endParaRPr lang="en-US" dirty="0">
              <a:latin typeface="Neue Haas Grotesk Text Pro" panose="020B0504020202020204" pitchFamily="34" charset="0"/>
            </a:endParaRPr>
          </a:p>
        </p:txBody>
      </p:sp>
      <p:sp>
        <p:nvSpPr>
          <p:cNvPr id="14" name="Shape 12"/>
          <p:cNvSpPr/>
          <p:nvPr/>
        </p:nvSpPr>
        <p:spPr>
          <a:xfrm>
            <a:off x="502920" y="3547080"/>
            <a:ext cx="274320" cy="274320"/>
          </a:xfrm>
          <a:prstGeom prst="ellipse">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502920" y="3635617"/>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4</a:t>
            </a:r>
            <a:endParaRPr lang="en-US" sz="850" dirty="0">
              <a:latin typeface="Neue Haas Grotesk Text Pro" panose="020B0504020202020204" pitchFamily="34" charset="0"/>
            </a:endParaRPr>
          </a:p>
        </p:txBody>
      </p:sp>
      <p:sp>
        <p:nvSpPr>
          <p:cNvPr id="16" name="Text 14"/>
          <p:cNvSpPr/>
          <p:nvPr/>
        </p:nvSpPr>
        <p:spPr>
          <a:xfrm>
            <a:off x="986117" y="3372091"/>
            <a:ext cx="10241280" cy="653143"/>
          </a:xfrm>
          <a:prstGeom prst="rect">
            <a:avLst/>
          </a:prstGeom>
          <a:noFill/>
          <a:ln/>
        </p:spPr>
        <p:txBody>
          <a:bodyPr wrap="square" lIns="0" tIns="0" rIns="0" bIns="0" rtlCol="0" anchor="ctr">
            <a:normAutofit/>
          </a:bodyPr>
          <a:lstStyle/>
          <a:p>
            <a:pPr marL="0" indent="0">
              <a:buNone/>
            </a:pPr>
            <a:r>
              <a:rPr lang="en-US" dirty="0">
                <a:solidFill>
                  <a:srgbClr val="24333A"/>
                </a:solidFill>
                <a:latin typeface="Neue Haas Grotesk Text Pro" panose="020B0504020202020204" pitchFamily="34" charset="0"/>
                <a:ea typeface="Aptos" pitchFamily="34" charset="-122"/>
                <a:cs typeface="Aptos" pitchFamily="34" charset="-120"/>
              </a:rPr>
              <a:t>Our Everyday Amenities Working for Us and the Environment</a:t>
            </a:r>
            <a:endParaRPr lang="en-US" dirty="0">
              <a:latin typeface="Neue Haas Grotesk Text Pro" panose="020B0504020202020204" pitchFamily="34" charset="0"/>
            </a:endParaRPr>
          </a:p>
        </p:txBody>
      </p:sp>
      <p:sp>
        <p:nvSpPr>
          <p:cNvPr id="17" name="Shape 15"/>
          <p:cNvSpPr/>
          <p:nvPr/>
        </p:nvSpPr>
        <p:spPr>
          <a:xfrm>
            <a:off x="502920" y="4245942"/>
            <a:ext cx="274320" cy="274320"/>
          </a:xfrm>
          <a:prstGeom prst="ellipse">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18" name="Text 16"/>
          <p:cNvSpPr/>
          <p:nvPr/>
        </p:nvSpPr>
        <p:spPr>
          <a:xfrm>
            <a:off x="502920" y="4334480"/>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5</a:t>
            </a:r>
            <a:endParaRPr lang="en-US" sz="850" dirty="0">
              <a:latin typeface="Neue Haas Grotesk Text Pro" panose="020B0504020202020204" pitchFamily="34" charset="0"/>
            </a:endParaRPr>
          </a:p>
        </p:txBody>
      </p:sp>
      <p:sp>
        <p:nvSpPr>
          <p:cNvPr id="19" name="Text 17"/>
          <p:cNvSpPr/>
          <p:nvPr/>
        </p:nvSpPr>
        <p:spPr>
          <a:xfrm>
            <a:off x="986117" y="4070953"/>
            <a:ext cx="10241280" cy="653143"/>
          </a:xfrm>
          <a:prstGeom prst="rect">
            <a:avLst/>
          </a:prstGeom>
          <a:noFill/>
          <a:ln/>
        </p:spPr>
        <p:txBody>
          <a:bodyPr wrap="square" lIns="0" tIns="0" rIns="0" bIns="0" rtlCol="0" anchor="ctr">
            <a:normAutofit/>
          </a:bodyPr>
          <a:lstStyle/>
          <a:p>
            <a:r>
              <a:rPr lang="en-GB" dirty="0">
                <a:latin typeface="Neue Haas Grotesk Text Pro" panose="020B0504020202020204" pitchFamily="34" charset="0"/>
              </a:rPr>
              <a:t>Our Community Active, Healthy and Proud</a:t>
            </a:r>
          </a:p>
        </p:txBody>
      </p:sp>
      <p:sp>
        <p:nvSpPr>
          <p:cNvPr id="20" name="Shape 18"/>
          <p:cNvSpPr/>
          <p:nvPr/>
        </p:nvSpPr>
        <p:spPr>
          <a:xfrm>
            <a:off x="502920" y="4944805"/>
            <a:ext cx="274320" cy="274320"/>
          </a:xfrm>
          <a:prstGeom prst="ellipse">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21" name="Text 19"/>
          <p:cNvSpPr/>
          <p:nvPr/>
        </p:nvSpPr>
        <p:spPr>
          <a:xfrm>
            <a:off x="502920" y="5033342"/>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6</a:t>
            </a:r>
            <a:endParaRPr lang="en-US" sz="850" dirty="0">
              <a:latin typeface="Neue Haas Grotesk Text Pro" panose="020B0504020202020204" pitchFamily="34" charset="0"/>
            </a:endParaRPr>
          </a:p>
        </p:txBody>
      </p:sp>
      <p:sp>
        <p:nvSpPr>
          <p:cNvPr id="22" name="Text 20"/>
          <p:cNvSpPr/>
          <p:nvPr/>
        </p:nvSpPr>
        <p:spPr>
          <a:xfrm>
            <a:off x="986117" y="4724096"/>
            <a:ext cx="10241280" cy="653143"/>
          </a:xfrm>
          <a:prstGeom prst="rect">
            <a:avLst/>
          </a:prstGeom>
          <a:noFill/>
          <a:ln/>
        </p:spPr>
        <p:txBody>
          <a:bodyPr wrap="square" lIns="0" tIns="0" rIns="0" bIns="0" rtlCol="0" anchor="ctr">
            <a:normAutofit/>
          </a:bodyPr>
          <a:lstStyle/>
          <a:p>
            <a:pPr fontAlgn="t">
              <a:lnSpc>
                <a:spcPct val="119048"/>
              </a:lnSpc>
              <a:buNone/>
            </a:pPr>
            <a:r>
              <a:rPr lang="en-GB" dirty="0">
                <a:latin typeface="Neue Haas Grotesk Text Pro" panose="020B0504020202020204" pitchFamily="34" charset="0"/>
              </a:rPr>
              <a:t>Our Neighbourhood Connected and Accessible</a:t>
            </a:r>
          </a:p>
        </p:txBody>
      </p:sp>
      <p:sp>
        <p:nvSpPr>
          <p:cNvPr id="23" name="Shape 21"/>
          <p:cNvSpPr/>
          <p:nvPr/>
        </p:nvSpPr>
        <p:spPr>
          <a:xfrm>
            <a:off x="502920" y="5643668"/>
            <a:ext cx="274320" cy="274320"/>
          </a:xfrm>
          <a:prstGeom prst="ellipse">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24" name="Text 22"/>
          <p:cNvSpPr/>
          <p:nvPr/>
        </p:nvSpPr>
        <p:spPr>
          <a:xfrm>
            <a:off x="502920" y="5741170"/>
            <a:ext cx="274320" cy="109728"/>
          </a:xfrm>
          <a:prstGeom prst="rect">
            <a:avLst/>
          </a:prstGeom>
          <a:noFill/>
          <a:ln/>
        </p:spPr>
        <p:txBody>
          <a:bodyPr wrap="square" lIns="0" tIns="0" rIns="0" bIns="0" rtlCol="0" anchor="ctr">
            <a:normAutofit fontScale="92500" lnSpcReduction="10000"/>
          </a:bodyPr>
          <a:lstStyle/>
          <a:p>
            <a:pPr marL="0" indent="0" algn="ctr">
              <a:buNone/>
            </a:pPr>
            <a:r>
              <a:rPr lang="en-US" sz="850" b="1" dirty="0">
                <a:solidFill>
                  <a:srgbClr val="FFFFFF"/>
                </a:solidFill>
                <a:latin typeface="Neue Haas Grotesk Text Pro" panose="020B0504020202020204" pitchFamily="34" charset="0"/>
              </a:rPr>
              <a:t>7</a:t>
            </a:r>
            <a:endParaRPr lang="en-US" sz="850" dirty="0">
              <a:latin typeface="Neue Haas Grotesk Text Pro" panose="020B0504020202020204" pitchFamily="34" charset="0"/>
            </a:endParaRPr>
          </a:p>
        </p:txBody>
      </p:sp>
      <p:sp>
        <p:nvSpPr>
          <p:cNvPr id="25" name="Text 23"/>
          <p:cNvSpPr/>
          <p:nvPr/>
        </p:nvSpPr>
        <p:spPr>
          <a:xfrm>
            <a:off x="986117" y="5468679"/>
            <a:ext cx="10241280" cy="653143"/>
          </a:xfrm>
          <a:prstGeom prst="rect">
            <a:avLst/>
          </a:prstGeom>
          <a:noFill/>
          <a:ln/>
        </p:spPr>
        <p:txBody>
          <a:bodyPr wrap="square" lIns="0" tIns="0" rIns="0" bIns="0" rtlCol="0" anchor="ctr">
            <a:normAutofit/>
          </a:bodyPr>
          <a:lstStyle/>
          <a:p>
            <a:pPr fontAlgn="t">
              <a:lnSpc>
                <a:spcPct val="100000"/>
              </a:lnSpc>
              <a:buNone/>
            </a:pPr>
            <a:r>
              <a:rPr lang="en-GB" dirty="0">
                <a:latin typeface="Neue Haas Grotesk Text Pro" panose="020B0504020202020204" pitchFamily="34" charset="0"/>
              </a:rPr>
              <a:t>Our Skills, Jobs and Financial Resilience Growing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PRIORITY 1 OF 7</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Priority 1: Our Children and Young People Thriving</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502920"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6" name="Shape 4"/>
          <p:cNvSpPr/>
          <p:nvPr/>
        </p:nvSpPr>
        <p:spPr>
          <a:xfrm>
            <a:off x="502920" y="1353312"/>
            <a:ext cx="73152" cy="1993392"/>
          </a:xfrm>
          <a:prstGeom prst="rect">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7" name="Text 5"/>
          <p:cNvSpPr/>
          <p:nvPr/>
        </p:nvSpPr>
        <p:spPr>
          <a:xfrm>
            <a:off x="731520"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Why this matters</a:t>
            </a:r>
            <a:endParaRPr lang="en-US" sz="1450" dirty="0">
              <a:latin typeface="Neue Haas Grotesk Text Pro" panose="020B0504020202020204" pitchFamily="34" charset="0"/>
            </a:endParaRPr>
          </a:p>
        </p:txBody>
      </p:sp>
      <p:sp>
        <p:nvSpPr>
          <p:cNvPr id="8" name="Text 6"/>
          <p:cNvSpPr/>
          <p:nvPr/>
        </p:nvSpPr>
        <p:spPr>
          <a:xfrm>
            <a:off x="731520" y="1901952"/>
            <a:ext cx="3246120" cy="1289304"/>
          </a:xfrm>
          <a:prstGeom prst="rect">
            <a:avLst/>
          </a:prstGeom>
          <a:noFill/>
          <a:ln/>
        </p:spPr>
        <p:txBody>
          <a:bodyPr wrap="square" lIns="0" tIns="0" rIns="0" bIns="0" rtlCol="0" anchor="t">
            <a:normAutofit fontScale="92500" lnSpcReduction="20000"/>
          </a:bodyPr>
          <a:lstStyle/>
          <a:p>
            <a:pPr marL="0" indent="0">
              <a:buNone/>
            </a:pPr>
            <a:r>
              <a:rPr lang="en-US" sz="1240" dirty="0">
                <a:solidFill>
                  <a:srgbClr val="24333A"/>
                </a:solidFill>
                <a:latin typeface="Neue Haas Grotesk Text Pro" panose="020B0504020202020204" pitchFamily="34" charset="0"/>
              </a:rPr>
              <a:t>Children and young people consistently highlight the importance of having safe, supervised places to go and things to do. Engagement shows strong demand for sport, play, creative spaces, indoor social areas and trusted adults. Young people worry that facilities deteriorate without oversight, and link boredom directly to antisocial behaviour. Youth provision is one of the strongest and most consistent themes across all engagement.</a:t>
            </a:r>
            <a:endParaRPr lang="en-US" sz="1240" dirty="0">
              <a:latin typeface="Neue Haas Grotesk Text Pro" panose="020B0504020202020204" pitchFamily="34" charset="0"/>
            </a:endParaRPr>
          </a:p>
        </p:txBody>
      </p:sp>
      <p:sp>
        <p:nvSpPr>
          <p:cNvPr id="9" name="Shape 7"/>
          <p:cNvSpPr/>
          <p:nvPr/>
        </p:nvSpPr>
        <p:spPr>
          <a:xfrm>
            <a:off x="4270248"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0" name="Shape 8"/>
          <p:cNvSpPr/>
          <p:nvPr/>
        </p:nvSpPr>
        <p:spPr>
          <a:xfrm>
            <a:off x="4270248" y="1353312"/>
            <a:ext cx="73152" cy="1993392"/>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1" name="Text 9"/>
          <p:cNvSpPr/>
          <p:nvPr/>
        </p:nvSpPr>
        <p:spPr>
          <a:xfrm>
            <a:off x="4498848"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Challenge / Opportunity</a:t>
            </a:r>
            <a:endParaRPr lang="en-US" sz="1450" dirty="0">
              <a:latin typeface="Neue Haas Grotesk Text Pro" panose="020B0504020202020204" pitchFamily="34" charset="0"/>
            </a:endParaRPr>
          </a:p>
        </p:txBody>
      </p:sp>
      <p:sp>
        <p:nvSpPr>
          <p:cNvPr id="12" name="Text 10"/>
          <p:cNvSpPr/>
          <p:nvPr/>
        </p:nvSpPr>
        <p:spPr>
          <a:xfrm>
            <a:off x="4498848" y="1901952"/>
            <a:ext cx="3246120" cy="1289304"/>
          </a:xfrm>
          <a:prstGeom prst="rect">
            <a:avLst/>
          </a:prstGeom>
          <a:noFill/>
          <a:ln/>
        </p:spPr>
        <p:txBody>
          <a:bodyPr wrap="square" lIns="0" tIns="0" rIns="0" bIns="0" rtlCol="0" anchor="t">
            <a:normAutofit fontScale="92500"/>
          </a:bodyPr>
          <a:lstStyle/>
          <a:p>
            <a:pPr marL="0" indent="0">
              <a:buNone/>
            </a:pPr>
            <a:r>
              <a:rPr lang="en-US" sz="1240" dirty="0">
                <a:solidFill>
                  <a:srgbClr val="24333A"/>
                </a:solidFill>
                <a:latin typeface="Neue Haas Grotesk Text Pro" panose="020B0504020202020204" pitchFamily="34" charset="0"/>
              </a:rPr>
              <a:t>Young people face limited access to affordable activities, safe spaces, trusted adults and positive pathways. Yet they are Birchwood’s greatest long‑term asset. Providing high‑quality, supervised youth spaces, creative and sports opportunities, mentoring and progression pathways can build confidence, aspiration and positive futures.</a:t>
            </a:r>
            <a:endParaRPr lang="en-US" sz="1240" dirty="0">
              <a:latin typeface="Neue Haas Grotesk Text Pro" panose="020B0504020202020204" pitchFamily="34" charset="0"/>
            </a:endParaRPr>
          </a:p>
        </p:txBody>
      </p:sp>
      <p:sp>
        <p:nvSpPr>
          <p:cNvPr id="13" name="Shape 11"/>
          <p:cNvSpPr/>
          <p:nvPr/>
        </p:nvSpPr>
        <p:spPr>
          <a:xfrm>
            <a:off x="8037576" y="1353312"/>
            <a:ext cx="3648456"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4" name="Shape 12"/>
          <p:cNvSpPr/>
          <p:nvPr/>
        </p:nvSpPr>
        <p:spPr>
          <a:xfrm>
            <a:off x="8037576" y="1353312"/>
            <a:ext cx="73152" cy="1993392"/>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8266176" y="1517904"/>
            <a:ext cx="3236976"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How residents shaped this priority</a:t>
            </a:r>
            <a:endParaRPr lang="en-US" sz="1450" dirty="0">
              <a:latin typeface="Neue Haas Grotesk Text Pro" panose="020B0504020202020204" pitchFamily="34" charset="0"/>
            </a:endParaRPr>
          </a:p>
        </p:txBody>
      </p:sp>
      <p:sp>
        <p:nvSpPr>
          <p:cNvPr id="16" name="Text 14"/>
          <p:cNvSpPr/>
          <p:nvPr/>
        </p:nvSpPr>
        <p:spPr>
          <a:xfrm>
            <a:off x="8266176" y="1901952"/>
            <a:ext cx="3236976"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Children asked for places to meet safely, better parks, creative spaces, sport, and supervised indoor areas. Parents and residents linked youth boredom to ASB. Stakeholders reinforced the need for safe, cared‑for spaces that are actively used.</a:t>
            </a:r>
            <a:endParaRPr lang="en-US" sz="1100" dirty="0">
              <a:latin typeface="Neue Haas Grotesk Text Pro" panose="020B0504020202020204" pitchFamily="34" charset="0"/>
            </a:endParaRPr>
          </a:p>
        </p:txBody>
      </p:sp>
      <p:sp>
        <p:nvSpPr>
          <p:cNvPr id="17" name="Shape 15"/>
          <p:cNvSpPr/>
          <p:nvPr/>
        </p:nvSpPr>
        <p:spPr>
          <a:xfrm>
            <a:off x="502920" y="3547872"/>
            <a:ext cx="3657600" cy="2679192"/>
          </a:xfrm>
          <a:prstGeom prst="roundRect">
            <a:avLst>
              <a:gd name="adj" fmla="val 2730"/>
            </a:avLst>
          </a:prstGeom>
          <a:solidFill>
            <a:srgbClr val="0B2D3A"/>
          </a:solidFill>
          <a:ln w="12700">
            <a:solidFill>
              <a:srgbClr val="0B2D3A"/>
            </a:solidFill>
            <a:prstDash val="solid"/>
          </a:ln>
          <a:effectLst/>
        </p:spPr>
        <p:txBody>
          <a:bodyPr/>
          <a:lstStyle/>
          <a:p>
            <a:endParaRPr lang="en-GB">
              <a:latin typeface="Neue Haas Grotesk Text Pro" panose="020B0504020202020204" pitchFamily="34" charset="0"/>
            </a:endParaRPr>
          </a:p>
        </p:txBody>
      </p:sp>
      <p:sp>
        <p:nvSpPr>
          <p:cNvPr id="18" name="Text 16"/>
          <p:cNvSpPr/>
          <p:nvPr/>
        </p:nvSpPr>
        <p:spPr>
          <a:xfrm>
            <a:off x="749808" y="3749040"/>
            <a:ext cx="3163824" cy="292608"/>
          </a:xfrm>
          <a:prstGeom prst="rect">
            <a:avLst/>
          </a:prstGeom>
          <a:noFill/>
          <a:ln/>
        </p:spPr>
        <p:txBody>
          <a:bodyPr wrap="square" lIns="0" tIns="0" rIns="0" bIns="0" rtlCol="0" anchor="ctr"/>
          <a:lstStyle/>
          <a:p>
            <a:pPr marL="0" indent="0">
              <a:buNone/>
            </a:pPr>
            <a:r>
              <a:rPr lang="en-US" sz="1550" b="1" dirty="0">
                <a:solidFill>
                  <a:srgbClr val="FFFFFF"/>
                </a:solidFill>
                <a:latin typeface="Neue Haas Grotesk Text Pro" panose="020B0504020202020204" pitchFamily="34" charset="0"/>
              </a:rPr>
              <a:t>What success looks like</a:t>
            </a:r>
            <a:endParaRPr lang="en-US" sz="1550" dirty="0">
              <a:latin typeface="Neue Haas Grotesk Text Pro" panose="020B0504020202020204" pitchFamily="34" charset="0"/>
            </a:endParaRPr>
          </a:p>
        </p:txBody>
      </p:sp>
      <p:sp>
        <p:nvSpPr>
          <p:cNvPr id="19" name="Text 17"/>
          <p:cNvSpPr/>
          <p:nvPr/>
        </p:nvSpPr>
        <p:spPr>
          <a:xfrm>
            <a:off x="749808" y="4009644"/>
            <a:ext cx="3136392" cy="1755648"/>
          </a:xfrm>
          <a:prstGeom prst="rect">
            <a:avLst/>
          </a:prstGeom>
          <a:noFill/>
          <a:ln/>
        </p:spPr>
        <p:txBody>
          <a:bodyPr wrap="square" lIns="254" tIns="254" rIns="254" bIns="254" rtlCol="0" anchor="ctr">
            <a:normAutofit fontScale="92500"/>
          </a:bodyPr>
          <a:lstStyle/>
          <a:p>
            <a:pPr marL="177800" indent="-177800">
              <a:buSzPct val="100000"/>
              <a:buChar char="•"/>
            </a:pPr>
            <a:r>
              <a:rPr lang="en-US" sz="1100" dirty="0">
                <a:solidFill>
                  <a:srgbClr val="FFFFFF"/>
                </a:solidFill>
                <a:latin typeface="Neue Haas Grotesk Text Pro" panose="020B0504020202020204" pitchFamily="34" charset="0"/>
              </a:rPr>
              <a:t>Young people have regular, trusted, high‑quality activities</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Confidence, aspiration and engagement increase</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Clear pathways into education, training and work</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Young people feel valued, supported and safe</a:t>
            </a:r>
          </a:p>
          <a:p>
            <a:pPr marL="177800" indent="-177800">
              <a:buSzPct val="100000"/>
              <a:buChar char="•"/>
            </a:pPr>
            <a:r>
              <a:rPr lang="en-GB" sz="1100" dirty="0">
                <a:solidFill>
                  <a:schemeClr val="bg1"/>
                </a:solidFill>
                <a:latin typeface="Neue Haas Grotesk Text Pro" panose="020B0504020202020204" pitchFamily="34" charset="0"/>
              </a:rPr>
              <a:t>Young people feel that Birchwood has places they can trust, enjoy and feel proud of.</a:t>
            </a:r>
          </a:p>
          <a:p>
            <a:pPr marL="177800" indent="-177800">
              <a:buSzPct val="100000"/>
              <a:buChar char="•"/>
            </a:pPr>
            <a:r>
              <a:rPr lang="en-GB" sz="1100" dirty="0">
                <a:solidFill>
                  <a:schemeClr val="bg1"/>
                </a:solidFill>
                <a:latin typeface="Neue Haas Grotesk Text Pro" panose="020B0504020202020204" pitchFamily="34" charset="0"/>
              </a:rPr>
              <a:t>Youth spaces are welcoming, well used and associated with positive activity, friendship and opportunity.</a:t>
            </a:r>
            <a:endParaRPr lang="en-US" sz="1100" dirty="0">
              <a:solidFill>
                <a:schemeClr val="bg1"/>
              </a:solidFill>
              <a:latin typeface="Neue Haas Grotesk Text Pro" panose="020B0504020202020204" pitchFamily="34" charset="0"/>
            </a:endParaRPr>
          </a:p>
        </p:txBody>
      </p:sp>
      <p:sp>
        <p:nvSpPr>
          <p:cNvPr id="20" name="Shape 18"/>
          <p:cNvSpPr/>
          <p:nvPr/>
        </p:nvSpPr>
        <p:spPr>
          <a:xfrm>
            <a:off x="4270248" y="3547872"/>
            <a:ext cx="3090672"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1" name="Shape 19"/>
          <p:cNvSpPr/>
          <p:nvPr/>
        </p:nvSpPr>
        <p:spPr>
          <a:xfrm>
            <a:off x="4270248" y="3547872"/>
            <a:ext cx="73152" cy="2679192"/>
          </a:xfrm>
          <a:prstGeom prst="rect">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22" name="Text 20"/>
          <p:cNvSpPr/>
          <p:nvPr/>
        </p:nvSpPr>
        <p:spPr>
          <a:xfrm>
            <a:off x="4498848" y="3712464"/>
            <a:ext cx="2679192" cy="292608"/>
          </a:xfrm>
          <a:prstGeom prst="rect">
            <a:avLst/>
          </a:prstGeom>
          <a:noFill/>
          <a:ln/>
        </p:spPr>
        <p:txBody>
          <a:bodyPr wrap="square" lIns="0" tIns="0" rIns="0" bIns="0" rtlCol="0" anchor="ctr">
            <a:normAutofit fontScale="92500"/>
          </a:bodyPr>
          <a:lstStyle/>
          <a:p>
            <a:pPr marL="0" indent="0">
              <a:buNone/>
            </a:pPr>
            <a:r>
              <a:rPr lang="en-US" sz="1450" b="1" dirty="0">
                <a:solidFill>
                  <a:srgbClr val="0B2D3A"/>
                </a:solidFill>
                <a:latin typeface="Neue Haas Grotesk Text Pro" panose="020B0504020202020204" pitchFamily="34" charset="0"/>
              </a:rPr>
              <a:t>How Birchwood will feel different</a:t>
            </a:r>
            <a:endParaRPr lang="en-US" sz="1450" dirty="0">
              <a:latin typeface="Neue Haas Grotesk Text Pro" panose="020B0504020202020204" pitchFamily="34" charset="0"/>
            </a:endParaRPr>
          </a:p>
        </p:txBody>
      </p:sp>
      <p:sp>
        <p:nvSpPr>
          <p:cNvPr id="23" name="Text 21"/>
          <p:cNvSpPr/>
          <p:nvPr/>
        </p:nvSpPr>
        <p:spPr>
          <a:xfrm>
            <a:off x="4498848" y="4096512"/>
            <a:ext cx="2679192" cy="19751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Young people will have safe places to go, visible role models, and opportunities that match their interests and ambitions. Youth spaces will feel cared for, supervised and well‑used.</a:t>
            </a:r>
            <a:endParaRPr lang="en-US" sz="1100" dirty="0">
              <a:latin typeface="Neue Haas Grotesk Text Pro" panose="020B0504020202020204" pitchFamily="34" charset="0"/>
            </a:endParaRPr>
          </a:p>
        </p:txBody>
      </p:sp>
      <p:sp>
        <p:nvSpPr>
          <p:cNvPr id="24" name="Shape 22"/>
          <p:cNvSpPr/>
          <p:nvPr/>
        </p:nvSpPr>
        <p:spPr>
          <a:xfrm>
            <a:off x="7470648" y="3547872"/>
            <a:ext cx="4215384"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5" name="Shape 23"/>
          <p:cNvSpPr/>
          <p:nvPr/>
        </p:nvSpPr>
        <p:spPr>
          <a:xfrm>
            <a:off x="7470648" y="3547872"/>
            <a:ext cx="73152" cy="2679192"/>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6" name="Text 24"/>
          <p:cNvSpPr/>
          <p:nvPr/>
        </p:nvSpPr>
        <p:spPr>
          <a:xfrm>
            <a:off x="7699248" y="3712464"/>
            <a:ext cx="3803904"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Approach and interventions</a:t>
            </a:r>
            <a:endParaRPr lang="en-US" sz="1450" dirty="0">
              <a:latin typeface="Neue Haas Grotesk Text Pro" panose="020B0504020202020204" pitchFamily="34" charset="0"/>
            </a:endParaRPr>
          </a:p>
        </p:txBody>
      </p:sp>
      <p:sp>
        <p:nvSpPr>
          <p:cNvPr id="27" name="Text 25"/>
          <p:cNvSpPr/>
          <p:nvPr/>
        </p:nvSpPr>
        <p:spPr>
          <a:xfrm>
            <a:off x="7699248" y="4096512"/>
            <a:ext cx="3803904" cy="1975104"/>
          </a:xfrm>
          <a:prstGeom prst="rect">
            <a:avLst/>
          </a:prstGeom>
          <a:noFill/>
          <a:ln/>
        </p:spPr>
        <p:txBody>
          <a:bodyPr wrap="square" lIns="0" tIns="0" rIns="0" bIns="0" rtlCol="0" anchor="t">
            <a:normAutofit/>
          </a:bodyPr>
          <a:lstStyle/>
          <a:p>
            <a:pPr marL="179388" indent="-179388">
              <a:buNone/>
            </a:pPr>
            <a:r>
              <a:rPr lang="en-US" sz="1100" dirty="0">
                <a:solidFill>
                  <a:srgbClr val="24333A"/>
                </a:solidFill>
                <a:latin typeface="Neue Haas Grotesk Text Pro" panose="020B0504020202020204" pitchFamily="34" charset="0"/>
              </a:rPr>
              <a:t>• 	Improvements to community buildings used for youth provision</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Regeneration of parks and outdoor youth spaces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Community‑based wellbeing and physical activity programmes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Social infrastructure supporting youth engagement</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Skills and progression pathways</a:t>
            </a:r>
            <a:endParaRPr lang="en-US" sz="1100" dirty="0">
              <a:latin typeface="Neue Haas Grotesk Text Pro" panose="020B05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PRIORITY 2 OF 7</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Priority 2: Our Neighbourhood Feeling Safe and Confident</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502920"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6" name="Shape 4"/>
          <p:cNvSpPr/>
          <p:nvPr/>
        </p:nvSpPr>
        <p:spPr>
          <a:xfrm>
            <a:off x="502920" y="1353312"/>
            <a:ext cx="73152" cy="1993392"/>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7" name="Text 5"/>
          <p:cNvSpPr/>
          <p:nvPr/>
        </p:nvSpPr>
        <p:spPr>
          <a:xfrm>
            <a:off x="731520"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Why this matters</a:t>
            </a:r>
            <a:endParaRPr lang="en-US" sz="1450" dirty="0">
              <a:latin typeface="Neue Haas Grotesk Text Pro" panose="020B0504020202020204" pitchFamily="34" charset="0"/>
            </a:endParaRPr>
          </a:p>
        </p:txBody>
      </p:sp>
      <p:sp>
        <p:nvSpPr>
          <p:cNvPr id="8" name="Text 6"/>
          <p:cNvSpPr/>
          <p:nvPr/>
        </p:nvSpPr>
        <p:spPr>
          <a:xfrm>
            <a:off x="731520" y="1901952"/>
            <a:ext cx="3246120"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Residents consistently raise concerns about antisocial behaviour, vandalism, drug activity, dangerous driving and theft. Children report unsafe parks and dark routes. People emphasise the need for better lighting, CCTV, visible policing and cleaner public spaces. Safety is one of the strongest themes across all engagement.</a:t>
            </a:r>
            <a:endParaRPr lang="en-US" sz="1100" dirty="0">
              <a:latin typeface="Neue Haas Grotesk Text Pro" panose="020B0504020202020204" pitchFamily="34" charset="0"/>
            </a:endParaRPr>
          </a:p>
        </p:txBody>
      </p:sp>
      <p:sp>
        <p:nvSpPr>
          <p:cNvPr id="9" name="Shape 7"/>
          <p:cNvSpPr/>
          <p:nvPr/>
        </p:nvSpPr>
        <p:spPr>
          <a:xfrm>
            <a:off x="4270248"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0" name="Shape 8"/>
          <p:cNvSpPr/>
          <p:nvPr/>
        </p:nvSpPr>
        <p:spPr>
          <a:xfrm>
            <a:off x="4270248" y="1353312"/>
            <a:ext cx="73152" cy="1993392"/>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1" name="Text 9"/>
          <p:cNvSpPr/>
          <p:nvPr/>
        </p:nvSpPr>
        <p:spPr>
          <a:xfrm>
            <a:off x="4498848"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Challenge / Opportunity</a:t>
            </a:r>
            <a:endParaRPr lang="en-US" sz="1450" dirty="0">
              <a:latin typeface="Neue Haas Grotesk Text Pro" panose="020B0504020202020204" pitchFamily="34" charset="0"/>
            </a:endParaRPr>
          </a:p>
        </p:txBody>
      </p:sp>
      <p:sp>
        <p:nvSpPr>
          <p:cNvPr id="12" name="Text 10"/>
          <p:cNvSpPr/>
          <p:nvPr/>
        </p:nvSpPr>
        <p:spPr>
          <a:xfrm>
            <a:off x="4498848" y="1901952"/>
            <a:ext cx="3246120"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Parts of Birchwood feel unsafe, poorly lit and vulnerable to ASB. Improving lighting, CCTV, public realm maintenance and visibility — combined with positive activity and youth provision — can rebuild pride, confidence and community ownership.</a:t>
            </a:r>
            <a:endParaRPr lang="en-US" sz="1100" dirty="0">
              <a:latin typeface="Neue Haas Grotesk Text Pro" panose="020B0504020202020204" pitchFamily="34" charset="0"/>
            </a:endParaRPr>
          </a:p>
        </p:txBody>
      </p:sp>
      <p:sp>
        <p:nvSpPr>
          <p:cNvPr id="13" name="Shape 11"/>
          <p:cNvSpPr/>
          <p:nvPr/>
        </p:nvSpPr>
        <p:spPr>
          <a:xfrm>
            <a:off x="8037576" y="1353312"/>
            <a:ext cx="3648456"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4" name="Shape 12"/>
          <p:cNvSpPr/>
          <p:nvPr/>
        </p:nvSpPr>
        <p:spPr>
          <a:xfrm>
            <a:off x="8037576" y="1353312"/>
            <a:ext cx="73152" cy="1993392"/>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8266176" y="1517904"/>
            <a:ext cx="3236976"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How residents shaped this priority</a:t>
            </a:r>
            <a:endParaRPr lang="en-US" sz="1450" dirty="0">
              <a:latin typeface="Neue Haas Grotesk Text Pro" panose="020B0504020202020204" pitchFamily="34" charset="0"/>
            </a:endParaRPr>
          </a:p>
        </p:txBody>
      </p:sp>
      <p:sp>
        <p:nvSpPr>
          <p:cNvPr id="16" name="Text 14"/>
          <p:cNvSpPr/>
          <p:nvPr/>
        </p:nvSpPr>
        <p:spPr>
          <a:xfrm>
            <a:off x="8266176" y="1901952"/>
            <a:ext cx="3236976"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Residents raised concerns about vandalism, intimidation, drug activity, dangerous driving and neglected spaces. Children highlighted unsafe parks and dark routes. People emphasised simple safety improvements such as lighting and visibility.</a:t>
            </a:r>
            <a:endParaRPr lang="en-US" sz="1100" dirty="0">
              <a:latin typeface="Neue Haas Grotesk Text Pro" panose="020B0504020202020204" pitchFamily="34" charset="0"/>
            </a:endParaRPr>
          </a:p>
        </p:txBody>
      </p:sp>
      <p:sp>
        <p:nvSpPr>
          <p:cNvPr id="17" name="Shape 15"/>
          <p:cNvSpPr/>
          <p:nvPr/>
        </p:nvSpPr>
        <p:spPr>
          <a:xfrm>
            <a:off x="502920" y="3547872"/>
            <a:ext cx="3657600" cy="2679192"/>
          </a:xfrm>
          <a:prstGeom prst="roundRect">
            <a:avLst>
              <a:gd name="adj" fmla="val 2730"/>
            </a:avLst>
          </a:prstGeom>
          <a:solidFill>
            <a:srgbClr val="0B2D3A"/>
          </a:solidFill>
          <a:ln w="12700">
            <a:solidFill>
              <a:srgbClr val="0B2D3A"/>
            </a:solidFill>
            <a:prstDash val="solid"/>
          </a:ln>
          <a:effectLst/>
        </p:spPr>
        <p:txBody>
          <a:bodyPr/>
          <a:lstStyle/>
          <a:p>
            <a:endParaRPr lang="en-GB">
              <a:latin typeface="Neue Haas Grotesk Text Pro" panose="020B0504020202020204" pitchFamily="34" charset="0"/>
            </a:endParaRPr>
          </a:p>
        </p:txBody>
      </p:sp>
      <p:sp>
        <p:nvSpPr>
          <p:cNvPr id="18" name="Text 16"/>
          <p:cNvSpPr/>
          <p:nvPr/>
        </p:nvSpPr>
        <p:spPr>
          <a:xfrm>
            <a:off x="749808" y="3749040"/>
            <a:ext cx="3163824" cy="292608"/>
          </a:xfrm>
          <a:prstGeom prst="rect">
            <a:avLst/>
          </a:prstGeom>
          <a:noFill/>
          <a:ln/>
        </p:spPr>
        <p:txBody>
          <a:bodyPr wrap="square" lIns="0" tIns="0" rIns="0" bIns="0" rtlCol="0" anchor="ctr"/>
          <a:lstStyle/>
          <a:p>
            <a:pPr marL="0" indent="0">
              <a:buNone/>
            </a:pPr>
            <a:r>
              <a:rPr lang="en-US" sz="1550" b="1" dirty="0">
                <a:solidFill>
                  <a:srgbClr val="FFFFFF"/>
                </a:solidFill>
                <a:latin typeface="Neue Haas Grotesk Text Pro" panose="020B0504020202020204" pitchFamily="34" charset="0"/>
              </a:rPr>
              <a:t>What success looks like</a:t>
            </a:r>
            <a:endParaRPr lang="en-US" sz="1550" dirty="0">
              <a:latin typeface="Neue Haas Grotesk Text Pro" panose="020B0504020202020204" pitchFamily="34" charset="0"/>
            </a:endParaRPr>
          </a:p>
        </p:txBody>
      </p:sp>
      <p:sp>
        <p:nvSpPr>
          <p:cNvPr id="19" name="Text 17"/>
          <p:cNvSpPr/>
          <p:nvPr/>
        </p:nvSpPr>
        <p:spPr>
          <a:xfrm>
            <a:off x="747656" y="3895344"/>
            <a:ext cx="3136392" cy="1755648"/>
          </a:xfrm>
          <a:prstGeom prst="rect">
            <a:avLst/>
          </a:prstGeom>
          <a:noFill/>
          <a:ln/>
        </p:spPr>
        <p:txBody>
          <a:bodyPr wrap="square" lIns="254" tIns="254" rIns="254" bIns="254" rtlCol="0" anchor="ctr">
            <a:normAutofit/>
          </a:bodyPr>
          <a:lstStyle/>
          <a:p>
            <a:pPr marL="177800" indent="-177800">
              <a:buSzPct val="100000"/>
              <a:buChar char="•"/>
            </a:pPr>
            <a:r>
              <a:rPr lang="en-US" sz="1100" dirty="0">
                <a:solidFill>
                  <a:srgbClr val="FFFFFF"/>
                </a:solidFill>
                <a:latin typeface="Neue Haas Grotesk Text Pro" panose="020B0504020202020204" pitchFamily="34" charset="0"/>
              </a:rPr>
              <a:t>Residents feel safer and more confident outdoors</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Public spaces are cleaner, better maintained and well‑used</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ASB reduces, supported by positive alternatives</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Pride in Birchwood increases</a:t>
            </a:r>
            <a:endParaRPr lang="en-US" sz="1100" dirty="0">
              <a:latin typeface="Neue Haas Grotesk Text Pro" panose="020B0504020202020204" pitchFamily="34" charset="0"/>
            </a:endParaRPr>
          </a:p>
        </p:txBody>
      </p:sp>
      <p:sp>
        <p:nvSpPr>
          <p:cNvPr id="20" name="Shape 18"/>
          <p:cNvSpPr/>
          <p:nvPr/>
        </p:nvSpPr>
        <p:spPr>
          <a:xfrm>
            <a:off x="4270248" y="3547872"/>
            <a:ext cx="3090672"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1" name="Shape 19"/>
          <p:cNvSpPr/>
          <p:nvPr/>
        </p:nvSpPr>
        <p:spPr>
          <a:xfrm>
            <a:off x="4270248" y="3547872"/>
            <a:ext cx="73152" cy="2679192"/>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22" name="Text 20"/>
          <p:cNvSpPr/>
          <p:nvPr/>
        </p:nvSpPr>
        <p:spPr>
          <a:xfrm>
            <a:off x="4498848" y="3712464"/>
            <a:ext cx="2679192" cy="292608"/>
          </a:xfrm>
          <a:prstGeom prst="rect">
            <a:avLst/>
          </a:prstGeom>
          <a:noFill/>
          <a:ln/>
        </p:spPr>
        <p:txBody>
          <a:bodyPr wrap="square" lIns="0" tIns="0" rIns="0" bIns="0" rtlCol="0" anchor="ctr">
            <a:normAutofit fontScale="92500"/>
          </a:bodyPr>
          <a:lstStyle/>
          <a:p>
            <a:pPr marL="0" indent="0">
              <a:buNone/>
            </a:pPr>
            <a:r>
              <a:rPr lang="en-US" sz="1450" b="1" dirty="0">
                <a:solidFill>
                  <a:srgbClr val="0B2D3A"/>
                </a:solidFill>
                <a:latin typeface="Neue Haas Grotesk Text Pro" panose="020B0504020202020204" pitchFamily="34" charset="0"/>
              </a:rPr>
              <a:t>How Birchwood will feel different</a:t>
            </a:r>
            <a:endParaRPr lang="en-US" sz="1450" dirty="0">
              <a:latin typeface="Neue Haas Grotesk Text Pro" panose="020B0504020202020204" pitchFamily="34" charset="0"/>
            </a:endParaRPr>
          </a:p>
        </p:txBody>
      </p:sp>
      <p:sp>
        <p:nvSpPr>
          <p:cNvPr id="23" name="Text 21"/>
          <p:cNvSpPr/>
          <p:nvPr/>
        </p:nvSpPr>
        <p:spPr>
          <a:xfrm>
            <a:off x="4498848" y="4096512"/>
            <a:ext cx="2679192" cy="19751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People will feel comfortable spending time outdoors, children will have safer routes and parks, and residents will see visible signs that Birchwood is valued and cared for.</a:t>
            </a:r>
            <a:endParaRPr lang="en-US" sz="1100" dirty="0">
              <a:latin typeface="Neue Haas Grotesk Text Pro" panose="020B0504020202020204" pitchFamily="34" charset="0"/>
            </a:endParaRPr>
          </a:p>
        </p:txBody>
      </p:sp>
      <p:sp>
        <p:nvSpPr>
          <p:cNvPr id="24" name="Shape 22"/>
          <p:cNvSpPr/>
          <p:nvPr/>
        </p:nvSpPr>
        <p:spPr>
          <a:xfrm>
            <a:off x="7470648" y="3547872"/>
            <a:ext cx="4215384"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5" name="Shape 23"/>
          <p:cNvSpPr/>
          <p:nvPr/>
        </p:nvSpPr>
        <p:spPr>
          <a:xfrm>
            <a:off x="7470648" y="3547872"/>
            <a:ext cx="73152" cy="2679192"/>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6" name="Text 24"/>
          <p:cNvSpPr/>
          <p:nvPr/>
        </p:nvSpPr>
        <p:spPr>
          <a:xfrm>
            <a:off x="7699248" y="3712464"/>
            <a:ext cx="3803904"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Approach and interventions </a:t>
            </a:r>
            <a:endParaRPr lang="en-US" sz="1450" dirty="0">
              <a:latin typeface="Neue Haas Grotesk Text Pro" panose="020B0504020202020204" pitchFamily="34" charset="0"/>
            </a:endParaRPr>
          </a:p>
        </p:txBody>
      </p:sp>
      <p:sp>
        <p:nvSpPr>
          <p:cNvPr id="27" name="Text 25"/>
          <p:cNvSpPr/>
          <p:nvPr/>
        </p:nvSpPr>
        <p:spPr>
          <a:xfrm>
            <a:off x="7699248" y="4096512"/>
            <a:ext cx="3803904" cy="1975104"/>
          </a:xfrm>
          <a:prstGeom prst="rect">
            <a:avLst/>
          </a:prstGeom>
          <a:noFill/>
          <a:ln/>
        </p:spPr>
        <p:txBody>
          <a:bodyPr wrap="square" lIns="0" tIns="0" rIns="0" bIns="0" rtlCol="0" anchor="t">
            <a:normAutofit/>
          </a:bodyPr>
          <a:lstStyle/>
          <a:p>
            <a:pPr marL="179388" indent="-179388">
              <a:buNone/>
            </a:pPr>
            <a:r>
              <a:rPr lang="en-US" sz="1100" dirty="0">
                <a:solidFill>
                  <a:srgbClr val="24333A"/>
                </a:solidFill>
                <a:latin typeface="Neue Haas Grotesk Text Pro" panose="020B0504020202020204" pitchFamily="34" charset="0"/>
              </a:rPr>
              <a:t>• 	Lighting improvements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CCTV and safety infrastructure</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Designing‑out‑crime public realm measures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Environmental maintenance (cleaning, graffiti removal, street furniture)</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Regeneration of neglected public spaces</a:t>
            </a:r>
            <a:endParaRPr lang="en-US" sz="1100" dirty="0">
              <a:latin typeface="Neue Haas Grotesk Text Pro" panose="020B05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PRIORITY 3 OF 7</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Priority 3: Our Parks, Play Spaces and Green Areas Welcoming Everyone</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502920"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6" name="Shape 4"/>
          <p:cNvSpPr/>
          <p:nvPr/>
        </p:nvSpPr>
        <p:spPr>
          <a:xfrm>
            <a:off x="502920" y="1353312"/>
            <a:ext cx="73152" cy="1993392"/>
          </a:xfrm>
          <a:prstGeom prst="rect">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7" name="Text 5"/>
          <p:cNvSpPr/>
          <p:nvPr/>
        </p:nvSpPr>
        <p:spPr>
          <a:xfrm>
            <a:off x="731520"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Why this matters</a:t>
            </a:r>
            <a:endParaRPr lang="en-US" sz="1450" dirty="0">
              <a:latin typeface="Neue Haas Grotesk Text Pro" panose="020B0504020202020204" pitchFamily="34" charset="0"/>
            </a:endParaRPr>
          </a:p>
        </p:txBody>
      </p:sp>
      <p:sp>
        <p:nvSpPr>
          <p:cNvPr id="8" name="Text 6"/>
          <p:cNvSpPr/>
          <p:nvPr/>
        </p:nvSpPr>
        <p:spPr>
          <a:xfrm>
            <a:off x="758952" y="1901952"/>
            <a:ext cx="3246120"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Parks and green areas are among Birchwood’s most valued assets, but many are described as unsafe, poorly maintained or lacking modern equipment. Children want places to play, be active and meet friends. Families emphasise welcoming, accessible outdoor spaces for wellbeing and social connection.</a:t>
            </a:r>
            <a:endParaRPr lang="en-US" sz="1100" dirty="0">
              <a:latin typeface="Neue Haas Grotesk Text Pro" panose="020B0504020202020204" pitchFamily="34" charset="0"/>
            </a:endParaRPr>
          </a:p>
        </p:txBody>
      </p:sp>
      <p:sp>
        <p:nvSpPr>
          <p:cNvPr id="9" name="Shape 7"/>
          <p:cNvSpPr/>
          <p:nvPr/>
        </p:nvSpPr>
        <p:spPr>
          <a:xfrm>
            <a:off x="4270248"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0" name="Shape 8"/>
          <p:cNvSpPr/>
          <p:nvPr/>
        </p:nvSpPr>
        <p:spPr>
          <a:xfrm>
            <a:off x="4270248" y="1353312"/>
            <a:ext cx="73152" cy="1993392"/>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1" name="Text 9"/>
          <p:cNvSpPr/>
          <p:nvPr/>
        </p:nvSpPr>
        <p:spPr>
          <a:xfrm>
            <a:off x="4498848"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Challenge / Opportunity</a:t>
            </a:r>
            <a:endParaRPr lang="en-US" sz="1450" dirty="0">
              <a:latin typeface="Neue Haas Grotesk Text Pro" panose="020B0504020202020204" pitchFamily="34" charset="0"/>
            </a:endParaRPr>
          </a:p>
        </p:txBody>
      </p:sp>
      <p:sp>
        <p:nvSpPr>
          <p:cNvPr id="12" name="Text 10"/>
          <p:cNvSpPr/>
          <p:nvPr/>
        </p:nvSpPr>
        <p:spPr>
          <a:xfrm>
            <a:off x="4526280" y="1901952"/>
            <a:ext cx="3246120"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Improving the quality, accessibility and safety of outdoor spaces offers a major opportunity to strengthen community pride, support healthier lifestyles and create places where people feel comfortable spending time.</a:t>
            </a:r>
            <a:endParaRPr lang="en-US" sz="1100" dirty="0">
              <a:latin typeface="Neue Haas Grotesk Text Pro" panose="020B0504020202020204" pitchFamily="34" charset="0"/>
            </a:endParaRPr>
          </a:p>
        </p:txBody>
      </p:sp>
      <p:sp>
        <p:nvSpPr>
          <p:cNvPr id="13" name="Shape 11"/>
          <p:cNvSpPr/>
          <p:nvPr/>
        </p:nvSpPr>
        <p:spPr>
          <a:xfrm>
            <a:off x="8037576" y="1353312"/>
            <a:ext cx="3648456"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4" name="Shape 12"/>
          <p:cNvSpPr/>
          <p:nvPr/>
        </p:nvSpPr>
        <p:spPr>
          <a:xfrm>
            <a:off x="8037576" y="1353312"/>
            <a:ext cx="73152" cy="1993392"/>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8266176" y="1517904"/>
            <a:ext cx="3236976"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How residents shaped this priority</a:t>
            </a:r>
            <a:endParaRPr lang="en-US" sz="1450" dirty="0">
              <a:latin typeface="Neue Haas Grotesk Text Pro" panose="020B0504020202020204" pitchFamily="34" charset="0"/>
            </a:endParaRPr>
          </a:p>
        </p:txBody>
      </p:sp>
      <p:sp>
        <p:nvSpPr>
          <p:cNvPr id="16" name="Text 14"/>
          <p:cNvSpPr/>
          <p:nvPr/>
        </p:nvSpPr>
        <p:spPr>
          <a:xfrm>
            <a:off x="8293608" y="1901952"/>
            <a:ext cx="3236976"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Residents asked for better parks, modern play equipment, attractive outdoor spaces, improved lighting and safer routes. Children highlighted strong demand for places to play and meet friends.</a:t>
            </a:r>
            <a:endParaRPr lang="en-US" sz="1100" dirty="0">
              <a:latin typeface="Neue Haas Grotesk Text Pro" panose="020B0504020202020204" pitchFamily="34" charset="0"/>
            </a:endParaRPr>
          </a:p>
        </p:txBody>
      </p:sp>
      <p:sp>
        <p:nvSpPr>
          <p:cNvPr id="17" name="Shape 15"/>
          <p:cNvSpPr/>
          <p:nvPr/>
        </p:nvSpPr>
        <p:spPr>
          <a:xfrm>
            <a:off x="502920" y="3547872"/>
            <a:ext cx="3657600" cy="2679192"/>
          </a:xfrm>
          <a:prstGeom prst="roundRect">
            <a:avLst>
              <a:gd name="adj" fmla="val 2730"/>
            </a:avLst>
          </a:prstGeom>
          <a:solidFill>
            <a:srgbClr val="0B2D3A"/>
          </a:solidFill>
          <a:ln w="12700">
            <a:solidFill>
              <a:srgbClr val="0B2D3A"/>
            </a:solidFill>
            <a:prstDash val="solid"/>
          </a:ln>
          <a:effectLst/>
        </p:spPr>
        <p:txBody>
          <a:bodyPr/>
          <a:lstStyle/>
          <a:p>
            <a:endParaRPr lang="en-GB">
              <a:latin typeface="Neue Haas Grotesk Text Pro" panose="020B0504020202020204" pitchFamily="34" charset="0"/>
            </a:endParaRPr>
          </a:p>
        </p:txBody>
      </p:sp>
      <p:sp>
        <p:nvSpPr>
          <p:cNvPr id="18" name="Text 16"/>
          <p:cNvSpPr/>
          <p:nvPr/>
        </p:nvSpPr>
        <p:spPr>
          <a:xfrm>
            <a:off x="749808" y="3749040"/>
            <a:ext cx="3163824" cy="292608"/>
          </a:xfrm>
          <a:prstGeom prst="rect">
            <a:avLst/>
          </a:prstGeom>
          <a:noFill/>
          <a:ln/>
        </p:spPr>
        <p:txBody>
          <a:bodyPr wrap="square" lIns="0" tIns="0" rIns="0" bIns="0" rtlCol="0" anchor="ctr"/>
          <a:lstStyle/>
          <a:p>
            <a:pPr marL="0" indent="0">
              <a:buNone/>
            </a:pPr>
            <a:r>
              <a:rPr lang="en-US" sz="1550" b="1" dirty="0">
                <a:solidFill>
                  <a:srgbClr val="FFFFFF"/>
                </a:solidFill>
                <a:latin typeface="Neue Haas Grotesk Text Pro" panose="020B0504020202020204" pitchFamily="34" charset="0"/>
              </a:rPr>
              <a:t>What success looks like</a:t>
            </a:r>
            <a:endParaRPr lang="en-US" sz="1550" dirty="0">
              <a:latin typeface="Neue Haas Grotesk Text Pro" panose="020B0504020202020204" pitchFamily="34" charset="0"/>
            </a:endParaRPr>
          </a:p>
        </p:txBody>
      </p:sp>
      <p:sp>
        <p:nvSpPr>
          <p:cNvPr id="19" name="Text 17"/>
          <p:cNvSpPr/>
          <p:nvPr/>
        </p:nvSpPr>
        <p:spPr>
          <a:xfrm>
            <a:off x="763524" y="3858768"/>
            <a:ext cx="3136392" cy="1755648"/>
          </a:xfrm>
          <a:prstGeom prst="rect">
            <a:avLst/>
          </a:prstGeom>
          <a:noFill/>
          <a:ln/>
        </p:spPr>
        <p:txBody>
          <a:bodyPr wrap="square" lIns="254" tIns="254" rIns="254" bIns="254" rtlCol="0" anchor="ctr">
            <a:normAutofit/>
          </a:bodyPr>
          <a:lstStyle/>
          <a:p>
            <a:pPr marL="177800" indent="-177800">
              <a:buSzPct val="100000"/>
              <a:buChar char="•"/>
            </a:pPr>
            <a:r>
              <a:rPr lang="en-US" sz="1100" dirty="0">
                <a:solidFill>
                  <a:srgbClr val="FFFFFF"/>
                </a:solidFill>
                <a:latin typeface="Neue Haas Grotesk Text Pro" panose="020B0504020202020204" pitchFamily="34" charset="0"/>
              </a:rPr>
              <a:t>Parks and green spaces are well‑used, well‑maintained and accessible</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Residents feel safe and confident outdoors</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Outdoor activity increases across all ages</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Green spaces support wellbeing, nature and social connection</a:t>
            </a:r>
            <a:endParaRPr lang="en-US" sz="1100" dirty="0">
              <a:latin typeface="Neue Haas Grotesk Text Pro" panose="020B0504020202020204" pitchFamily="34" charset="0"/>
            </a:endParaRPr>
          </a:p>
        </p:txBody>
      </p:sp>
      <p:sp>
        <p:nvSpPr>
          <p:cNvPr id="20" name="Shape 18"/>
          <p:cNvSpPr/>
          <p:nvPr/>
        </p:nvSpPr>
        <p:spPr>
          <a:xfrm>
            <a:off x="4270248" y="3547872"/>
            <a:ext cx="3090672"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1" name="Shape 19"/>
          <p:cNvSpPr/>
          <p:nvPr/>
        </p:nvSpPr>
        <p:spPr>
          <a:xfrm>
            <a:off x="4270248" y="3547872"/>
            <a:ext cx="73152" cy="2679192"/>
          </a:xfrm>
          <a:prstGeom prst="rect">
            <a:avLst/>
          </a:prstGeom>
          <a:solidFill>
            <a:srgbClr val="4C8C75"/>
          </a:solidFill>
          <a:ln w="12700">
            <a:solidFill>
              <a:srgbClr val="4C8C75"/>
            </a:solidFill>
            <a:prstDash val="solid"/>
          </a:ln>
        </p:spPr>
        <p:txBody>
          <a:bodyPr/>
          <a:lstStyle/>
          <a:p>
            <a:endParaRPr lang="en-GB">
              <a:latin typeface="Neue Haas Grotesk Text Pro" panose="020B0504020202020204" pitchFamily="34" charset="0"/>
            </a:endParaRPr>
          </a:p>
        </p:txBody>
      </p:sp>
      <p:sp>
        <p:nvSpPr>
          <p:cNvPr id="22" name="Text 20"/>
          <p:cNvSpPr/>
          <p:nvPr/>
        </p:nvSpPr>
        <p:spPr>
          <a:xfrm>
            <a:off x="4498848" y="3712464"/>
            <a:ext cx="2679192" cy="292608"/>
          </a:xfrm>
          <a:prstGeom prst="rect">
            <a:avLst/>
          </a:prstGeom>
          <a:noFill/>
          <a:ln/>
        </p:spPr>
        <p:txBody>
          <a:bodyPr wrap="square" lIns="0" tIns="0" rIns="0" bIns="0" rtlCol="0" anchor="ctr">
            <a:normAutofit fontScale="92500"/>
          </a:bodyPr>
          <a:lstStyle/>
          <a:p>
            <a:pPr marL="0" indent="0">
              <a:buNone/>
            </a:pPr>
            <a:r>
              <a:rPr lang="en-US" sz="1450" b="1" dirty="0">
                <a:solidFill>
                  <a:srgbClr val="0B2D3A"/>
                </a:solidFill>
                <a:latin typeface="Neue Haas Grotesk Text Pro" panose="020B0504020202020204" pitchFamily="34" charset="0"/>
              </a:rPr>
              <a:t>How Birchwood will feel different</a:t>
            </a:r>
            <a:endParaRPr lang="en-US" sz="1450" dirty="0">
              <a:latin typeface="Neue Haas Grotesk Text Pro" panose="020B0504020202020204" pitchFamily="34" charset="0"/>
            </a:endParaRPr>
          </a:p>
        </p:txBody>
      </p:sp>
      <p:sp>
        <p:nvSpPr>
          <p:cNvPr id="23" name="Text 21"/>
          <p:cNvSpPr/>
          <p:nvPr/>
        </p:nvSpPr>
        <p:spPr>
          <a:xfrm>
            <a:off x="4498848" y="4096512"/>
            <a:ext cx="2679192" cy="19751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Outdoor spaces will feel welcoming, safe and central to community life. Families will spend more time outside, children will have places to play, and residents will see visible signs that parks are valued and cared for.</a:t>
            </a:r>
            <a:endParaRPr lang="en-US" sz="1100" dirty="0">
              <a:latin typeface="Neue Haas Grotesk Text Pro" panose="020B0504020202020204" pitchFamily="34" charset="0"/>
            </a:endParaRPr>
          </a:p>
        </p:txBody>
      </p:sp>
      <p:sp>
        <p:nvSpPr>
          <p:cNvPr id="24" name="Shape 22"/>
          <p:cNvSpPr/>
          <p:nvPr/>
        </p:nvSpPr>
        <p:spPr>
          <a:xfrm>
            <a:off x="7470648" y="3547872"/>
            <a:ext cx="4215384"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5" name="Shape 23"/>
          <p:cNvSpPr/>
          <p:nvPr/>
        </p:nvSpPr>
        <p:spPr>
          <a:xfrm>
            <a:off x="7470648" y="3547872"/>
            <a:ext cx="73152" cy="2679192"/>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6" name="Text 24"/>
          <p:cNvSpPr/>
          <p:nvPr/>
        </p:nvSpPr>
        <p:spPr>
          <a:xfrm>
            <a:off x="7699248" y="3712464"/>
            <a:ext cx="3803904"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Approach and interventions </a:t>
            </a:r>
            <a:endParaRPr lang="en-US" sz="1450" dirty="0">
              <a:latin typeface="Neue Haas Grotesk Text Pro" panose="020B0504020202020204" pitchFamily="34" charset="0"/>
            </a:endParaRPr>
          </a:p>
        </p:txBody>
      </p:sp>
      <p:sp>
        <p:nvSpPr>
          <p:cNvPr id="27" name="Text 25"/>
          <p:cNvSpPr/>
          <p:nvPr/>
        </p:nvSpPr>
        <p:spPr>
          <a:xfrm>
            <a:off x="7699248" y="4096512"/>
            <a:ext cx="3803904" cy="1975104"/>
          </a:xfrm>
          <a:prstGeom prst="rect">
            <a:avLst/>
          </a:prstGeom>
          <a:noFill/>
          <a:ln/>
        </p:spPr>
        <p:txBody>
          <a:bodyPr wrap="square" lIns="0" tIns="0" rIns="0" bIns="0" rtlCol="0" anchor="t">
            <a:normAutofit/>
          </a:bodyPr>
          <a:lstStyle/>
          <a:p>
            <a:pPr marL="179388" indent="-179388">
              <a:buNone/>
            </a:pPr>
            <a:r>
              <a:rPr lang="en-US" sz="1240" dirty="0">
                <a:solidFill>
                  <a:srgbClr val="24333A"/>
                </a:solidFill>
                <a:latin typeface="Neue Haas Grotesk Text Pro" panose="020B0504020202020204" pitchFamily="34" charset="0"/>
              </a:rPr>
              <a:t>• 	</a:t>
            </a:r>
            <a:r>
              <a:rPr lang="en-US" sz="1100" dirty="0">
                <a:solidFill>
                  <a:srgbClr val="24333A"/>
                </a:solidFill>
                <a:latin typeface="Neue Haas Grotesk Text Pro" panose="020B0504020202020204" pitchFamily="34" charset="0"/>
              </a:rPr>
              <a:t>Regeneration of existing parks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Development of new parks or community gardens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Tree planting and nature‑based improvements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Improving access to parks and green spaces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Verge and green space management</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Canal towpath / green corridor improvements</a:t>
            </a:r>
            <a:endParaRPr lang="en-US" sz="1100" dirty="0">
              <a:latin typeface="Neue Haas Grotesk Text Pro" panose="020B05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PRIORITY 4 OF 7</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r>
              <a:rPr lang="en-US" sz="2500" b="1" dirty="0">
                <a:solidFill>
                  <a:srgbClr val="0B2D3A"/>
                </a:solidFill>
                <a:latin typeface="Neue Haas Grotesk Text Pro" panose="020B0504020202020204" pitchFamily="34" charset="0"/>
                <a:ea typeface="Aptos Display" pitchFamily="34" charset="-122"/>
                <a:cs typeface="Aptos Display" pitchFamily="34" charset="-120"/>
              </a:rPr>
              <a:t>Priority 4: Our Everyday Amenities Working for Us </a:t>
            </a:r>
            <a:r>
              <a:rPr lang="en-US" sz="2500" b="1" dirty="0">
                <a:solidFill>
                  <a:srgbClr val="24333A"/>
                </a:solidFill>
                <a:latin typeface="Neue Haas Grotesk Text Pro" panose="020B0504020202020204" pitchFamily="34" charset="0"/>
                <a:ea typeface="Aptos" pitchFamily="34" charset="-122"/>
                <a:cs typeface="Aptos" pitchFamily="34" charset="-120"/>
              </a:rPr>
              <a:t>and the Environment</a:t>
            </a:r>
            <a:endParaRPr lang="en-US" sz="2500" b="1"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502920"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6" name="Shape 4"/>
          <p:cNvSpPr/>
          <p:nvPr/>
        </p:nvSpPr>
        <p:spPr>
          <a:xfrm>
            <a:off x="502920" y="1353312"/>
            <a:ext cx="73152" cy="1993392"/>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7" name="Text 5"/>
          <p:cNvSpPr/>
          <p:nvPr/>
        </p:nvSpPr>
        <p:spPr>
          <a:xfrm>
            <a:off x="731520"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Why this matters</a:t>
            </a:r>
            <a:endParaRPr lang="en-US" sz="1450" dirty="0">
              <a:latin typeface="Neue Haas Grotesk Text Pro" panose="020B0504020202020204" pitchFamily="34" charset="0"/>
            </a:endParaRPr>
          </a:p>
        </p:txBody>
      </p:sp>
      <p:sp>
        <p:nvSpPr>
          <p:cNvPr id="8" name="Text 6"/>
          <p:cNvSpPr/>
          <p:nvPr/>
        </p:nvSpPr>
        <p:spPr>
          <a:xfrm>
            <a:off x="731520" y="1901952"/>
            <a:ext cx="3246120"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Residents want better everyday facilities: toilets, seating, lighting, health access, banking facilities and accessible community spaces. People also highlight the need for more bins, cleaner public spaces, and improvements to existing community buildings.</a:t>
            </a:r>
            <a:endParaRPr lang="en-US" sz="1100" dirty="0">
              <a:latin typeface="Neue Haas Grotesk Text Pro" panose="020B0504020202020204" pitchFamily="34" charset="0"/>
            </a:endParaRPr>
          </a:p>
        </p:txBody>
      </p:sp>
      <p:sp>
        <p:nvSpPr>
          <p:cNvPr id="9" name="Shape 7"/>
          <p:cNvSpPr/>
          <p:nvPr/>
        </p:nvSpPr>
        <p:spPr>
          <a:xfrm>
            <a:off x="4270248"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0" name="Shape 8"/>
          <p:cNvSpPr/>
          <p:nvPr/>
        </p:nvSpPr>
        <p:spPr>
          <a:xfrm>
            <a:off x="4270248" y="1353312"/>
            <a:ext cx="73152" cy="1993392"/>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1" name="Text 9"/>
          <p:cNvSpPr/>
          <p:nvPr/>
        </p:nvSpPr>
        <p:spPr>
          <a:xfrm>
            <a:off x="4498848"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Challenge / Opportunity</a:t>
            </a:r>
            <a:endParaRPr lang="en-US" sz="1450" dirty="0">
              <a:latin typeface="Neue Haas Grotesk Text Pro" panose="020B0504020202020204" pitchFamily="34" charset="0"/>
            </a:endParaRPr>
          </a:p>
        </p:txBody>
      </p:sp>
      <p:sp>
        <p:nvSpPr>
          <p:cNvPr id="12" name="Text 10"/>
          <p:cNvSpPr/>
          <p:nvPr/>
        </p:nvSpPr>
        <p:spPr>
          <a:xfrm>
            <a:off x="4498848" y="1901952"/>
            <a:ext cx="3246120"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Birchwood’s everyday amenities do not always meet residents’ needs. Improving neighbourhood centres, public realm, community buildings and basic infrastructure can significantly improve daily life.</a:t>
            </a:r>
            <a:endParaRPr lang="en-US" sz="1100" dirty="0">
              <a:latin typeface="Neue Haas Grotesk Text Pro" panose="020B0504020202020204" pitchFamily="34" charset="0"/>
            </a:endParaRPr>
          </a:p>
        </p:txBody>
      </p:sp>
      <p:sp>
        <p:nvSpPr>
          <p:cNvPr id="13" name="Shape 11"/>
          <p:cNvSpPr/>
          <p:nvPr/>
        </p:nvSpPr>
        <p:spPr>
          <a:xfrm>
            <a:off x="8037576" y="1353312"/>
            <a:ext cx="3648456"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4" name="Shape 12"/>
          <p:cNvSpPr/>
          <p:nvPr/>
        </p:nvSpPr>
        <p:spPr>
          <a:xfrm>
            <a:off x="8037576" y="1353312"/>
            <a:ext cx="73152" cy="1993392"/>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8266176" y="1517904"/>
            <a:ext cx="3236976"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How residents shaped this priority</a:t>
            </a:r>
            <a:endParaRPr lang="en-US" sz="1450" dirty="0">
              <a:latin typeface="Neue Haas Grotesk Text Pro" panose="020B0504020202020204" pitchFamily="34" charset="0"/>
            </a:endParaRPr>
          </a:p>
        </p:txBody>
      </p:sp>
      <p:sp>
        <p:nvSpPr>
          <p:cNvPr id="16" name="Text 14"/>
          <p:cNvSpPr/>
          <p:nvPr/>
        </p:nvSpPr>
        <p:spPr>
          <a:xfrm>
            <a:off x="8266176" y="1901952"/>
            <a:ext cx="3236976"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Residents asked for cleaner public spaces, better lighting, improved community buildings, more bins, and accessible venues for classes, wellbeing sessions and private hire.</a:t>
            </a:r>
            <a:endParaRPr lang="en-US" sz="1100" dirty="0">
              <a:latin typeface="Neue Haas Grotesk Text Pro" panose="020B0504020202020204" pitchFamily="34" charset="0"/>
            </a:endParaRPr>
          </a:p>
        </p:txBody>
      </p:sp>
      <p:sp>
        <p:nvSpPr>
          <p:cNvPr id="17" name="Shape 15"/>
          <p:cNvSpPr/>
          <p:nvPr/>
        </p:nvSpPr>
        <p:spPr>
          <a:xfrm>
            <a:off x="502920" y="3547872"/>
            <a:ext cx="3657600" cy="2679192"/>
          </a:xfrm>
          <a:prstGeom prst="roundRect">
            <a:avLst>
              <a:gd name="adj" fmla="val 2730"/>
            </a:avLst>
          </a:prstGeom>
          <a:solidFill>
            <a:srgbClr val="0B2D3A"/>
          </a:solidFill>
          <a:ln w="12700">
            <a:solidFill>
              <a:srgbClr val="0B2D3A"/>
            </a:solidFill>
            <a:prstDash val="solid"/>
          </a:ln>
          <a:effectLst/>
        </p:spPr>
        <p:txBody>
          <a:bodyPr/>
          <a:lstStyle/>
          <a:p>
            <a:endParaRPr lang="en-GB">
              <a:latin typeface="Neue Haas Grotesk Text Pro" panose="020B0504020202020204" pitchFamily="34" charset="0"/>
            </a:endParaRPr>
          </a:p>
        </p:txBody>
      </p:sp>
      <p:sp>
        <p:nvSpPr>
          <p:cNvPr id="18" name="Text 16"/>
          <p:cNvSpPr/>
          <p:nvPr/>
        </p:nvSpPr>
        <p:spPr>
          <a:xfrm>
            <a:off x="749808" y="3749040"/>
            <a:ext cx="3163824" cy="292608"/>
          </a:xfrm>
          <a:prstGeom prst="rect">
            <a:avLst/>
          </a:prstGeom>
          <a:noFill/>
          <a:ln/>
        </p:spPr>
        <p:txBody>
          <a:bodyPr wrap="square" lIns="0" tIns="0" rIns="0" bIns="0" rtlCol="0" anchor="ctr"/>
          <a:lstStyle/>
          <a:p>
            <a:pPr marL="0" indent="0">
              <a:buNone/>
            </a:pPr>
            <a:r>
              <a:rPr lang="en-US" sz="1550" b="1" dirty="0">
                <a:solidFill>
                  <a:srgbClr val="FFFFFF"/>
                </a:solidFill>
                <a:latin typeface="Neue Haas Grotesk Text Pro" panose="020B0504020202020204" pitchFamily="34" charset="0"/>
              </a:rPr>
              <a:t>What success looks like</a:t>
            </a:r>
            <a:endParaRPr lang="en-US" sz="1550" dirty="0">
              <a:latin typeface="Neue Haas Grotesk Text Pro" panose="020B0504020202020204" pitchFamily="34" charset="0"/>
            </a:endParaRPr>
          </a:p>
        </p:txBody>
      </p:sp>
      <p:sp>
        <p:nvSpPr>
          <p:cNvPr id="19" name="Text 17"/>
          <p:cNvSpPr/>
          <p:nvPr/>
        </p:nvSpPr>
        <p:spPr>
          <a:xfrm>
            <a:off x="749808" y="4016188"/>
            <a:ext cx="3136392" cy="1755648"/>
          </a:xfrm>
          <a:prstGeom prst="rect">
            <a:avLst/>
          </a:prstGeom>
          <a:noFill/>
          <a:ln/>
        </p:spPr>
        <p:txBody>
          <a:bodyPr wrap="square" lIns="254" tIns="254" rIns="254" bIns="254" rtlCol="0" anchor="ctr">
            <a:normAutofit/>
          </a:bodyPr>
          <a:lstStyle/>
          <a:p>
            <a:pPr marL="177800" indent="-177800">
              <a:buSzPct val="100000"/>
              <a:buChar char="•"/>
            </a:pPr>
            <a:r>
              <a:rPr lang="en-US" sz="1100" dirty="0">
                <a:solidFill>
                  <a:srgbClr val="FFFFFF"/>
                </a:solidFill>
                <a:latin typeface="Neue Haas Grotesk Text Pro" panose="020B0504020202020204" pitchFamily="34" charset="0"/>
              </a:rPr>
              <a:t>Everyday facilities feel modern, reliable and accessible</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Public spaces are cleaner and better maintained</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Community buildings support a wider range of activities</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Residents feel better served by local amenities</a:t>
            </a:r>
            <a:endParaRPr lang="en-US" sz="1100" dirty="0">
              <a:latin typeface="Neue Haas Grotesk Text Pro" panose="020B0504020202020204" pitchFamily="34" charset="0"/>
            </a:endParaRPr>
          </a:p>
        </p:txBody>
      </p:sp>
      <p:sp>
        <p:nvSpPr>
          <p:cNvPr id="20" name="Shape 18"/>
          <p:cNvSpPr/>
          <p:nvPr/>
        </p:nvSpPr>
        <p:spPr>
          <a:xfrm>
            <a:off x="4270248" y="3547872"/>
            <a:ext cx="3090672"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1" name="Shape 19"/>
          <p:cNvSpPr/>
          <p:nvPr/>
        </p:nvSpPr>
        <p:spPr>
          <a:xfrm>
            <a:off x="4270248" y="3547872"/>
            <a:ext cx="73152" cy="2679192"/>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22" name="Text 20"/>
          <p:cNvSpPr/>
          <p:nvPr/>
        </p:nvSpPr>
        <p:spPr>
          <a:xfrm>
            <a:off x="4498848" y="3712464"/>
            <a:ext cx="2679192" cy="292608"/>
          </a:xfrm>
          <a:prstGeom prst="rect">
            <a:avLst/>
          </a:prstGeom>
          <a:noFill/>
          <a:ln/>
        </p:spPr>
        <p:txBody>
          <a:bodyPr wrap="square" lIns="0" tIns="0" rIns="0" bIns="0" rtlCol="0" anchor="ctr">
            <a:normAutofit fontScale="92500"/>
          </a:bodyPr>
          <a:lstStyle/>
          <a:p>
            <a:pPr marL="0" indent="0">
              <a:buNone/>
            </a:pPr>
            <a:r>
              <a:rPr lang="en-US" sz="1450" b="1" dirty="0">
                <a:solidFill>
                  <a:srgbClr val="0B2D3A"/>
                </a:solidFill>
                <a:latin typeface="Neue Haas Grotesk Text Pro" panose="020B0504020202020204" pitchFamily="34" charset="0"/>
              </a:rPr>
              <a:t>How Birchwood will feel different</a:t>
            </a:r>
            <a:endParaRPr lang="en-US" sz="1450" dirty="0">
              <a:latin typeface="Neue Haas Grotesk Text Pro" panose="020B0504020202020204" pitchFamily="34" charset="0"/>
            </a:endParaRPr>
          </a:p>
        </p:txBody>
      </p:sp>
      <p:sp>
        <p:nvSpPr>
          <p:cNvPr id="23" name="Text 21"/>
          <p:cNvSpPr/>
          <p:nvPr/>
        </p:nvSpPr>
        <p:spPr>
          <a:xfrm>
            <a:off x="4498848" y="4096512"/>
            <a:ext cx="2679192" cy="19751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Daily life will feel easier and better supported, with cleaner streets, improved facilities and accessible community spaces.</a:t>
            </a:r>
            <a:endParaRPr lang="en-US" sz="1100" dirty="0">
              <a:latin typeface="Neue Haas Grotesk Text Pro" panose="020B0504020202020204" pitchFamily="34" charset="0"/>
            </a:endParaRPr>
          </a:p>
        </p:txBody>
      </p:sp>
      <p:sp>
        <p:nvSpPr>
          <p:cNvPr id="24" name="Shape 22"/>
          <p:cNvSpPr/>
          <p:nvPr/>
        </p:nvSpPr>
        <p:spPr>
          <a:xfrm>
            <a:off x="7470648" y="3547872"/>
            <a:ext cx="4215384"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5" name="Shape 23"/>
          <p:cNvSpPr/>
          <p:nvPr/>
        </p:nvSpPr>
        <p:spPr>
          <a:xfrm>
            <a:off x="7470648" y="3547872"/>
            <a:ext cx="73152" cy="2679192"/>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6" name="Text 24"/>
          <p:cNvSpPr/>
          <p:nvPr/>
        </p:nvSpPr>
        <p:spPr>
          <a:xfrm>
            <a:off x="7699248" y="3712464"/>
            <a:ext cx="3803904"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Approach and interventions </a:t>
            </a:r>
            <a:endParaRPr lang="en-US" sz="1450" dirty="0">
              <a:latin typeface="Neue Haas Grotesk Text Pro" panose="020B0504020202020204" pitchFamily="34" charset="0"/>
            </a:endParaRPr>
          </a:p>
        </p:txBody>
      </p:sp>
      <p:sp>
        <p:nvSpPr>
          <p:cNvPr id="27" name="Text 25"/>
          <p:cNvSpPr/>
          <p:nvPr/>
        </p:nvSpPr>
        <p:spPr>
          <a:xfrm>
            <a:off x="7699248" y="4096512"/>
            <a:ext cx="3803904" cy="1975104"/>
          </a:xfrm>
          <a:prstGeom prst="rect">
            <a:avLst/>
          </a:prstGeom>
          <a:noFill/>
          <a:ln/>
        </p:spPr>
        <p:txBody>
          <a:bodyPr wrap="square" lIns="0" tIns="0" rIns="0" bIns="0" rtlCol="0" anchor="t">
            <a:normAutofit/>
          </a:bodyPr>
          <a:lstStyle/>
          <a:p>
            <a:pPr marL="179388" indent="-179388">
              <a:buNone/>
            </a:pPr>
            <a:r>
              <a:rPr lang="en-US" sz="1100" dirty="0">
                <a:solidFill>
                  <a:srgbClr val="24333A"/>
                </a:solidFill>
                <a:latin typeface="Neue Haas Grotesk Text Pro" panose="020B0504020202020204" pitchFamily="34" charset="0"/>
              </a:rPr>
              <a:t>• 	Public realm improvements (pavements, repainting, cleaning, street furniture)</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Public toilets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Improvements to neighbourhood centres and community buildings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Accessibility upgrades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Energy efficiency improvements to community infrastructure</a:t>
            </a:r>
            <a:endParaRPr lang="en-US" sz="1100" dirty="0">
              <a:latin typeface="Neue Haas Grotesk Text Pro" panose="020B05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PRIORITY 5 OF 7</a:t>
            </a:r>
            <a:endParaRPr lang="en-US" sz="900" dirty="0">
              <a:latin typeface="Neue Haas Grotesk Text Pro" panose="020B0504020202020204" pitchFamily="34" charset="0"/>
            </a:endParaRPr>
          </a:p>
        </p:txBody>
      </p:sp>
      <p:sp>
        <p:nvSpPr>
          <p:cNvPr id="3" name="Text 1"/>
          <p:cNvSpPr/>
          <p:nvPr/>
        </p:nvSpPr>
        <p:spPr>
          <a:xfrm>
            <a:off x="502920" y="755501"/>
            <a:ext cx="11109960" cy="566928"/>
          </a:xfrm>
          <a:prstGeom prst="rect">
            <a:avLst/>
          </a:prstGeom>
          <a:noFill/>
          <a:ln/>
        </p:spPr>
        <p:txBody>
          <a:bodyPr wrap="square" lIns="0" tIns="0" rIns="0" bIns="0" rtlCol="0" anchor="ctr">
            <a:normAutofit/>
          </a:bodyPr>
          <a:lstStyle/>
          <a:p>
            <a:r>
              <a:rPr lang="en-US" sz="2500" b="1" dirty="0">
                <a:solidFill>
                  <a:srgbClr val="0B2D3A"/>
                </a:solidFill>
                <a:latin typeface="Neue Haas Grotesk Text Pro" panose="020B0504020202020204" pitchFamily="34" charset="0"/>
                <a:ea typeface="Aptos Display" pitchFamily="34" charset="-122"/>
                <a:cs typeface="Aptos Display" pitchFamily="34" charset="-120"/>
              </a:rPr>
              <a:t>Priority 5: </a:t>
            </a:r>
            <a:r>
              <a:rPr lang="en-GB" sz="2500" b="1" dirty="0">
                <a:latin typeface="Neue Haas Grotesk Text Pro" panose="020B0504020202020204" pitchFamily="34" charset="0"/>
              </a:rPr>
              <a:t>Our Community Active, Healthy and Proud</a:t>
            </a:r>
          </a:p>
          <a:p>
            <a:pPr marL="0" indent="0">
              <a:buNone/>
            </a:pP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502920"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6" name="Shape 4"/>
          <p:cNvSpPr/>
          <p:nvPr/>
        </p:nvSpPr>
        <p:spPr>
          <a:xfrm>
            <a:off x="502920" y="1353312"/>
            <a:ext cx="73152" cy="1993392"/>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7" name="Text 5"/>
          <p:cNvSpPr/>
          <p:nvPr/>
        </p:nvSpPr>
        <p:spPr>
          <a:xfrm>
            <a:off x="731520"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Why this matters</a:t>
            </a:r>
            <a:endParaRPr lang="en-US" sz="1450" dirty="0">
              <a:latin typeface="Neue Haas Grotesk Text Pro" panose="020B0504020202020204" pitchFamily="34" charset="0"/>
            </a:endParaRPr>
          </a:p>
        </p:txBody>
      </p:sp>
      <p:sp>
        <p:nvSpPr>
          <p:cNvPr id="8" name="Text 6"/>
          <p:cNvSpPr/>
          <p:nvPr/>
        </p:nvSpPr>
        <p:spPr>
          <a:xfrm>
            <a:off x="722376" y="1855718"/>
            <a:ext cx="3246120" cy="1289304"/>
          </a:xfrm>
          <a:prstGeom prst="rect">
            <a:avLst/>
          </a:prstGeom>
          <a:noFill/>
          <a:ln/>
        </p:spPr>
        <p:txBody>
          <a:bodyPr wrap="square" lIns="0" tIns="0" rIns="0" bIns="0" rtlCol="0" anchor="t">
            <a:noAutofit/>
          </a:bodyPr>
          <a:lstStyle/>
          <a:p>
            <a:pPr fontAlgn="t">
              <a:buNone/>
            </a:pPr>
            <a:r>
              <a:rPr lang="en-GB" sz="1100" dirty="0">
                <a:latin typeface="Neue Haas Grotesk Text Pro" panose="020B0504020202020204" pitchFamily="34" charset="0"/>
              </a:rPr>
              <a:t>Residents want more opportunities to meet, socialise, stay active and build relationships. Community events, social groups, volunteering, wellbeing activities and opportunities for different generations to come together were consistently requested. These activities support physical and mental wellbeing as well as helping to reduce isolation and strengthen community connections.</a:t>
            </a:r>
          </a:p>
        </p:txBody>
      </p:sp>
      <p:sp>
        <p:nvSpPr>
          <p:cNvPr id="9" name="Shape 7"/>
          <p:cNvSpPr/>
          <p:nvPr/>
        </p:nvSpPr>
        <p:spPr>
          <a:xfrm>
            <a:off x="4270248"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0" name="Shape 8"/>
          <p:cNvSpPr/>
          <p:nvPr/>
        </p:nvSpPr>
        <p:spPr>
          <a:xfrm>
            <a:off x="4270248" y="1353312"/>
            <a:ext cx="73152" cy="1993392"/>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1" name="Text 9"/>
          <p:cNvSpPr/>
          <p:nvPr/>
        </p:nvSpPr>
        <p:spPr>
          <a:xfrm>
            <a:off x="4498848"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Challenge / Opportunity</a:t>
            </a:r>
            <a:endParaRPr lang="en-US" sz="1450" dirty="0">
              <a:latin typeface="Neue Haas Grotesk Text Pro" panose="020B0504020202020204" pitchFamily="34" charset="0"/>
            </a:endParaRPr>
          </a:p>
        </p:txBody>
      </p:sp>
      <p:sp>
        <p:nvSpPr>
          <p:cNvPr id="12" name="Text 10"/>
          <p:cNvSpPr/>
          <p:nvPr/>
        </p:nvSpPr>
        <p:spPr>
          <a:xfrm>
            <a:off x="4498848" y="1901952"/>
            <a:ext cx="3246120" cy="1289304"/>
          </a:xfrm>
          <a:prstGeom prst="rect">
            <a:avLst/>
          </a:prstGeom>
          <a:noFill/>
          <a:ln/>
        </p:spPr>
        <p:txBody>
          <a:bodyPr wrap="square" lIns="0" tIns="0" rIns="0" bIns="0" rtlCol="0" anchor="t">
            <a:normAutofit/>
          </a:bodyPr>
          <a:lstStyle/>
          <a:p>
            <a:pPr fontAlgn="t">
              <a:lnSpc>
                <a:spcPct val="100000"/>
              </a:lnSpc>
              <a:buNone/>
            </a:pPr>
            <a:r>
              <a:rPr lang="en-GB" sz="1100" dirty="0">
                <a:latin typeface="Neue Haas Grotesk Text Pro" panose="020B0504020202020204" pitchFamily="34" charset="0"/>
              </a:rPr>
              <a:t>Birchwood has strong community spirit, but residents do not always have enough affordable and accessible opportunities to take part in local life. Better use of community spaces, stronger social activity and locally available wellbeing opportunities can help more people stay active, feel connected and access support.</a:t>
            </a:r>
          </a:p>
        </p:txBody>
      </p:sp>
      <p:sp>
        <p:nvSpPr>
          <p:cNvPr id="13" name="Shape 11"/>
          <p:cNvSpPr/>
          <p:nvPr/>
        </p:nvSpPr>
        <p:spPr>
          <a:xfrm>
            <a:off x="8037576" y="1353312"/>
            <a:ext cx="3648456"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4" name="Shape 12"/>
          <p:cNvSpPr/>
          <p:nvPr/>
        </p:nvSpPr>
        <p:spPr>
          <a:xfrm>
            <a:off x="8037576" y="1353312"/>
            <a:ext cx="73152" cy="1993392"/>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8266176" y="1517904"/>
            <a:ext cx="3236976"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How residents shaped this priority</a:t>
            </a:r>
            <a:endParaRPr lang="en-US" sz="1450" dirty="0">
              <a:latin typeface="Neue Haas Grotesk Text Pro" panose="020B0504020202020204" pitchFamily="34" charset="0"/>
            </a:endParaRPr>
          </a:p>
        </p:txBody>
      </p:sp>
      <p:sp>
        <p:nvSpPr>
          <p:cNvPr id="16" name="Text 14"/>
          <p:cNvSpPr/>
          <p:nvPr/>
        </p:nvSpPr>
        <p:spPr>
          <a:xfrm>
            <a:off x="8266176" y="1901952"/>
            <a:ext cx="3236976"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Residents asked for community events, craft classes, wellbeing sessions, nature gardens, garden competitions and printed information about local activities.</a:t>
            </a:r>
            <a:endParaRPr lang="en-US" sz="1100" dirty="0">
              <a:latin typeface="Neue Haas Grotesk Text Pro" panose="020B0504020202020204" pitchFamily="34" charset="0"/>
            </a:endParaRPr>
          </a:p>
        </p:txBody>
      </p:sp>
      <p:sp>
        <p:nvSpPr>
          <p:cNvPr id="17" name="Shape 15"/>
          <p:cNvSpPr/>
          <p:nvPr/>
        </p:nvSpPr>
        <p:spPr>
          <a:xfrm>
            <a:off x="502920" y="3547872"/>
            <a:ext cx="3657600" cy="2679192"/>
          </a:xfrm>
          <a:prstGeom prst="roundRect">
            <a:avLst>
              <a:gd name="adj" fmla="val 2730"/>
            </a:avLst>
          </a:prstGeom>
          <a:solidFill>
            <a:srgbClr val="0B2D3A"/>
          </a:solidFill>
          <a:ln w="12700">
            <a:solidFill>
              <a:srgbClr val="0B2D3A"/>
            </a:solidFill>
            <a:prstDash val="solid"/>
          </a:ln>
          <a:effectLst/>
        </p:spPr>
        <p:txBody>
          <a:bodyPr/>
          <a:lstStyle/>
          <a:p>
            <a:endParaRPr lang="en-GB">
              <a:latin typeface="Neue Haas Grotesk Text Pro" panose="020B0504020202020204" pitchFamily="34" charset="0"/>
            </a:endParaRPr>
          </a:p>
        </p:txBody>
      </p:sp>
      <p:sp>
        <p:nvSpPr>
          <p:cNvPr id="18" name="Text 16"/>
          <p:cNvSpPr/>
          <p:nvPr/>
        </p:nvSpPr>
        <p:spPr>
          <a:xfrm>
            <a:off x="749808" y="3749040"/>
            <a:ext cx="3163824" cy="292608"/>
          </a:xfrm>
          <a:prstGeom prst="rect">
            <a:avLst/>
          </a:prstGeom>
          <a:noFill/>
          <a:ln/>
        </p:spPr>
        <p:txBody>
          <a:bodyPr wrap="square" lIns="0" tIns="0" rIns="0" bIns="0" rtlCol="0" anchor="ctr"/>
          <a:lstStyle/>
          <a:p>
            <a:pPr marL="0" indent="0">
              <a:buNone/>
            </a:pPr>
            <a:r>
              <a:rPr lang="en-US" sz="1550" b="1" dirty="0">
                <a:solidFill>
                  <a:srgbClr val="FFFFFF"/>
                </a:solidFill>
                <a:latin typeface="Neue Haas Grotesk Text Pro" panose="020B0504020202020204" pitchFamily="34" charset="0"/>
              </a:rPr>
              <a:t>What success looks like</a:t>
            </a:r>
            <a:endParaRPr lang="en-US" sz="1550" dirty="0">
              <a:latin typeface="Neue Haas Grotesk Text Pro" panose="020B0504020202020204" pitchFamily="34" charset="0"/>
            </a:endParaRPr>
          </a:p>
        </p:txBody>
      </p:sp>
      <p:sp>
        <p:nvSpPr>
          <p:cNvPr id="19" name="Text 17"/>
          <p:cNvSpPr/>
          <p:nvPr/>
        </p:nvSpPr>
        <p:spPr>
          <a:xfrm>
            <a:off x="731520" y="4096512"/>
            <a:ext cx="3136392" cy="1975104"/>
          </a:xfrm>
          <a:prstGeom prst="rect">
            <a:avLst/>
          </a:prstGeom>
          <a:noFill/>
          <a:ln/>
        </p:spPr>
        <p:txBody>
          <a:bodyPr wrap="square" lIns="254" tIns="254" rIns="254" bIns="254" rtlCol="0" anchor="ctr">
            <a:normAutofit fontScale="92500" lnSpcReduction="20000"/>
          </a:bodyPr>
          <a:lstStyle/>
          <a:p>
            <a:pPr marL="342900" lvl="0" indent="-342900" fontAlgn="t">
              <a:lnSpc>
                <a:spcPct val="119048"/>
              </a:lnSpc>
              <a:buFont typeface="Arial" panose="020B0604020202020204" pitchFamily="34" charset="0"/>
              <a:buChar char="•"/>
            </a:pPr>
            <a:r>
              <a:rPr lang="en-GB" sz="1050" dirty="0">
                <a:solidFill>
                  <a:schemeClr val="bg1"/>
                </a:solidFill>
                <a:latin typeface="Neue Haas Grotesk Text Pro" panose="020B0504020202020204" pitchFamily="34" charset="0"/>
              </a:rPr>
              <a:t>More residents take part in affordable social, physical and wellbeing activities.</a:t>
            </a:r>
          </a:p>
          <a:p>
            <a:pPr marL="342900" lvl="0" indent="-342900" fontAlgn="t">
              <a:lnSpc>
                <a:spcPct val="119048"/>
              </a:lnSpc>
              <a:buFont typeface="Arial" panose="020B0604020202020204" pitchFamily="34" charset="0"/>
              <a:buChar char="•"/>
            </a:pPr>
            <a:r>
              <a:rPr lang="en-GB" sz="1050" dirty="0">
                <a:solidFill>
                  <a:schemeClr val="bg1"/>
                </a:solidFill>
                <a:latin typeface="Neue Haas Grotesk Text Pro" panose="020B0504020202020204" pitchFamily="34" charset="0"/>
              </a:rPr>
              <a:t>People experiencing isolation find it easier to connect with others.</a:t>
            </a:r>
          </a:p>
          <a:p>
            <a:pPr marL="342900" lvl="0" indent="-342900" fontAlgn="t">
              <a:lnSpc>
                <a:spcPct val="119048"/>
              </a:lnSpc>
              <a:buFont typeface="Arial" panose="020B0604020202020204" pitchFamily="34" charset="0"/>
              <a:buChar char="•"/>
            </a:pPr>
            <a:r>
              <a:rPr lang="en-GB" sz="1050" dirty="0">
                <a:solidFill>
                  <a:schemeClr val="bg1"/>
                </a:solidFill>
                <a:latin typeface="Neue Haas Grotesk Text Pro" panose="020B0504020202020204" pitchFamily="34" charset="0"/>
              </a:rPr>
              <a:t>Community spaces support a wider range of activities and local support.</a:t>
            </a:r>
          </a:p>
          <a:p>
            <a:pPr marL="342900" lvl="0" indent="-342900" fontAlgn="t">
              <a:lnSpc>
                <a:spcPct val="119048"/>
              </a:lnSpc>
              <a:buFont typeface="Arial" panose="020B0604020202020204" pitchFamily="34" charset="0"/>
              <a:buChar char="•"/>
            </a:pPr>
            <a:r>
              <a:rPr lang="en-GB" sz="1050" dirty="0">
                <a:solidFill>
                  <a:schemeClr val="bg1"/>
                </a:solidFill>
                <a:latin typeface="Neue Haas Grotesk Text Pro" panose="020B0504020202020204" pitchFamily="34" charset="0"/>
              </a:rPr>
              <a:t>More residents take part in activities that help reduce isolation and support positive mental and physical wellbeing.</a:t>
            </a:r>
          </a:p>
          <a:p>
            <a:pPr marL="342900" lvl="0" indent="-342900" fontAlgn="t">
              <a:lnSpc>
                <a:spcPct val="119048"/>
              </a:lnSpc>
              <a:buFont typeface="Arial" panose="020B0604020202020204" pitchFamily="34" charset="0"/>
              <a:buChar char="•"/>
            </a:pPr>
            <a:r>
              <a:rPr lang="en-GB" sz="1050" dirty="0">
                <a:solidFill>
                  <a:schemeClr val="bg1"/>
                </a:solidFill>
                <a:latin typeface="Neue Haas Grotesk Text Pro" panose="020B0504020202020204" pitchFamily="34" charset="0"/>
              </a:rPr>
              <a:t>Community organisations and volunteers have practical support to sustain successful activities.</a:t>
            </a:r>
          </a:p>
        </p:txBody>
      </p:sp>
      <p:sp>
        <p:nvSpPr>
          <p:cNvPr id="20" name="Shape 18"/>
          <p:cNvSpPr/>
          <p:nvPr/>
        </p:nvSpPr>
        <p:spPr>
          <a:xfrm>
            <a:off x="4270248" y="3547872"/>
            <a:ext cx="3090672"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1" name="Shape 19"/>
          <p:cNvSpPr/>
          <p:nvPr/>
        </p:nvSpPr>
        <p:spPr>
          <a:xfrm>
            <a:off x="4270248" y="3547872"/>
            <a:ext cx="73152" cy="2679192"/>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2" name="Text 20"/>
          <p:cNvSpPr/>
          <p:nvPr/>
        </p:nvSpPr>
        <p:spPr>
          <a:xfrm>
            <a:off x="4498848" y="3712464"/>
            <a:ext cx="2679192" cy="292608"/>
          </a:xfrm>
          <a:prstGeom prst="rect">
            <a:avLst/>
          </a:prstGeom>
          <a:noFill/>
          <a:ln/>
        </p:spPr>
        <p:txBody>
          <a:bodyPr wrap="square" lIns="0" tIns="0" rIns="0" bIns="0" rtlCol="0" anchor="ctr">
            <a:normAutofit fontScale="92500"/>
          </a:bodyPr>
          <a:lstStyle/>
          <a:p>
            <a:pPr marL="0" indent="0">
              <a:buNone/>
            </a:pPr>
            <a:r>
              <a:rPr lang="en-US" sz="1450" b="1" dirty="0">
                <a:solidFill>
                  <a:srgbClr val="0B2D3A"/>
                </a:solidFill>
                <a:latin typeface="Neue Haas Grotesk Text Pro" panose="020B0504020202020204" pitchFamily="34" charset="0"/>
              </a:rPr>
              <a:t>How Birchwood will feel different</a:t>
            </a:r>
            <a:endParaRPr lang="en-US" sz="1450" dirty="0">
              <a:latin typeface="Neue Haas Grotesk Text Pro" panose="020B0504020202020204" pitchFamily="34" charset="0"/>
            </a:endParaRPr>
          </a:p>
        </p:txBody>
      </p:sp>
      <p:sp>
        <p:nvSpPr>
          <p:cNvPr id="23" name="Text 21"/>
          <p:cNvSpPr/>
          <p:nvPr/>
        </p:nvSpPr>
        <p:spPr>
          <a:xfrm>
            <a:off x="4498848" y="4096512"/>
            <a:ext cx="2679192" cy="1975104"/>
          </a:xfrm>
          <a:prstGeom prst="rect">
            <a:avLst/>
          </a:prstGeom>
          <a:noFill/>
          <a:ln/>
        </p:spPr>
        <p:txBody>
          <a:bodyPr wrap="square" lIns="0" tIns="0" rIns="0" bIns="0" rtlCol="0" anchor="t">
            <a:normAutofit/>
          </a:bodyPr>
          <a:lstStyle/>
          <a:p>
            <a:pPr fontAlgn="t">
              <a:lnSpc>
                <a:spcPct val="100000"/>
              </a:lnSpc>
              <a:buNone/>
            </a:pPr>
            <a:r>
              <a:rPr lang="en-GB" sz="1100" dirty="0">
                <a:latin typeface="Neue Haas Grotesk Text Pro" panose="020B0504020202020204" pitchFamily="34" charset="0"/>
              </a:rPr>
              <a:t>Residents will have more opportunities to meet, stay active, learn and take part close to home. Community spaces will be busier and more welcoming, and people who are currently less connected will find it easier to become involved.</a:t>
            </a:r>
          </a:p>
        </p:txBody>
      </p:sp>
      <p:sp>
        <p:nvSpPr>
          <p:cNvPr id="24" name="Shape 22"/>
          <p:cNvSpPr/>
          <p:nvPr/>
        </p:nvSpPr>
        <p:spPr>
          <a:xfrm>
            <a:off x="7470648" y="3547872"/>
            <a:ext cx="4215384"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5" name="Shape 23"/>
          <p:cNvSpPr/>
          <p:nvPr/>
        </p:nvSpPr>
        <p:spPr>
          <a:xfrm>
            <a:off x="7470648" y="3547872"/>
            <a:ext cx="73152" cy="2679192"/>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6" name="Text 24"/>
          <p:cNvSpPr/>
          <p:nvPr/>
        </p:nvSpPr>
        <p:spPr>
          <a:xfrm>
            <a:off x="7699248" y="3712464"/>
            <a:ext cx="3803904"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Approach and interventions </a:t>
            </a:r>
            <a:endParaRPr lang="en-US" sz="1450" dirty="0">
              <a:latin typeface="Neue Haas Grotesk Text Pro" panose="020B0504020202020204" pitchFamily="34" charset="0"/>
            </a:endParaRPr>
          </a:p>
        </p:txBody>
      </p:sp>
      <p:sp>
        <p:nvSpPr>
          <p:cNvPr id="27" name="Text 25"/>
          <p:cNvSpPr/>
          <p:nvPr/>
        </p:nvSpPr>
        <p:spPr>
          <a:xfrm>
            <a:off x="7699248" y="4096512"/>
            <a:ext cx="3803904" cy="1975104"/>
          </a:xfrm>
          <a:prstGeom prst="rect">
            <a:avLst/>
          </a:prstGeom>
          <a:noFill/>
          <a:ln/>
        </p:spPr>
        <p:txBody>
          <a:bodyPr wrap="square" lIns="0" tIns="0" rIns="0" bIns="0" rtlCol="0" anchor="t">
            <a:normAutofit fontScale="62500" lnSpcReduction="20000"/>
          </a:bodyPr>
          <a:lstStyle/>
          <a:p>
            <a:pPr marL="285750" indent="-285750">
              <a:lnSpc>
                <a:spcPct val="110000"/>
              </a:lnSpc>
              <a:buFont typeface="Arial" panose="020B0604020202020204" pitchFamily="34" charset="0"/>
              <a:buChar char="•"/>
            </a:pPr>
            <a:r>
              <a:rPr lang="en-GB" dirty="0">
                <a:latin typeface="Neue Haas Grotesk Text Pro" panose="020B0504020202020204" pitchFamily="34" charset="0"/>
              </a:rPr>
              <a:t>Community health and wellbeing activities.</a:t>
            </a:r>
          </a:p>
          <a:p>
            <a:pPr marL="285750" lvl="0" indent="-285750" fontAlgn="t">
              <a:lnSpc>
                <a:spcPct val="110000"/>
              </a:lnSpc>
              <a:buFont typeface="Arial" panose="020B0604020202020204" pitchFamily="34" charset="0"/>
              <a:buChar char="•"/>
            </a:pPr>
            <a:r>
              <a:rPr lang="en-GB" dirty="0">
                <a:latin typeface="Neue Haas Grotesk Text Pro" panose="020B0504020202020204" pitchFamily="34" charset="0"/>
              </a:rPr>
              <a:t>Affordable physical activity and recreation.</a:t>
            </a:r>
          </a:p>
          <a:p>
            <a:pPr marL="285750" lvl="0" indent="-285750" fontAlgn="t">
              <a:lnSpc>
                <a:spcPct val="110000"/>
              </a:lnSpc>
              <a:buFont typeface="Arial" panose="020B0604020202020204" pitchFamily="34" charset="0"/>
              <a:buChar char="•"/>
            </a:pPr>
            <a:r>
              <a:rPr lang="en-GB" dirty="0">
                <a:latin typeface="Neue Haas Grotesk Text Pro" panose="020B0504020202020204" pitchFamily="34" charset="0"/>
              </a:rPr>
              <a:t>Social groups and activities that help reduce isolation.</a:t>
            </a:r>
          </a:p>
          <a:p>
            <a:pPr marL="285750" lvl="0" indent="-285750" fontAlgn="t">
              <a:lnSpc>
                <a:spcPct val="110000"/>
              </a:lnSpc>
              <a:buFont typeface="Arial" panose="020B0604020202020204" pitchFamily="34" charset="0"/>
              <a:buChar char="•"/>
            </a:pPr>
            <a:r>
              <a:rPr lang="en-GB" dirty="0">
                <a:latin typeface="Neue Haas Grotesk Text Pro" panose="020B0504020202020204" pitchFamily="34" charset="0"/>
              </a:rPr>
              <a:t>Community events and intergenerational activities.</a:t>
            </a:r>
          </a:p>
          <a:p>
            <a:pPr marL="285750" lvl="0" indent="-285750" fontAlgn="t">
              <a:lnSpc>
                <a:spcPct val="110000"/>
              </a:lnSpc>
              <a:buFont typeface="Arial" panose="020B0604020202020204" pitchFamily="34" charset="0"/>
              <a:buChar char="•"/>
            </a:pPr>
            <a:r>
              <a:rPr lang="en-GB" dirty="0">
                <a:latin typeface="Neue Haas Grotesk Text Pro" panose="020B0504020202020204" pitchFamily="34" charset="0"/>
              </a:rPr>
              <a:t>Volunteering and resident-led projects.</a:t>
            </a:r>
          </a:p>
          <a:p>
            <a:pPr marL="285750" lvl="0" indent="-285750" fontAlgn="t">
              <a:lnSpc>
                <a:spcPct val="110000"/>
              </a:lnSpc>
              <a:buFont typeface="Arial" panose="020B0604020202020204" pitchFamily="34" charset="0"/>
              <a:buChar char="•"/>
            </a:pPr>
            <a:r>
              <a:rPr lang="en-GB" dirty="0">
                <a:latin typeface="Neue Haas Grotesk Text Pro" panose="020B0504020202020204" pitchFamily="34" charset="0"/>
              </a:rPr>
              <a:t>Nature-based activities and community gardening.</a:t>
            </a:r>
          </a:p>
          <a:p>
            <a:pPr marL="285750" lvl="0" indent="-285750" fontAlgn="t">
              <a:lnSpc>
                <a:spcPct val="110000"/>
              </a:lnSpc>
              <a:buFont typeface="Arial" panose="020B0604020202020204" pitchFamily="34" charset="0"/>
              <a:buChar char="•"/>
            </a:pPr>
            <a:r>
              <a:rPr lang="en-GB" dirty="0">
                <a:latin typeface="Neue Haas Grotesk Text Pro" panose="020B0504020202020204" pitchFamily="34" charset="0"/>
              </a:rPr>
              <a:t>Improvements to community buildings used for wellbeing and social connection.</a:t>
            </a:r>
          </a:p>
          <a:p>
            <a:pPr marL="285750" lvl="0" indent="-285750" fontAlgn="t">
              <a:lnSpc>
                <a:spcPct val="110000"/>
              </a:lnSpc>
              <a:buFont typeface="Arial" panose="020B0604020202020204" pitchFamily="34" charset="0"/>
              <a:buChar char="•"/>
            </a:pPr>
            <a:r>
              <a:rPr lang="en-GB" dirty="0">
                <a:latin typeface="Neue Haas Grotesk Text Pro" panose="020B0504020202020204" pitchFamily="34" charset="0"/>
              </a:rPr>
              <a:t>Better information and routes into local activities, advice and support.</a:t>
            </a:r>
          </a:p>
          <a:p>
            <a:pPr marL="179388" indent="-179388">
              <a:buNone/>
            </a:pPr>
            <a:endParaRPr lang="en-US" sz="1100" dirty="0">
              <a:latin typeface="Neue Haas Grotesk Text Pro" panose="020B05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PRIORITY 6 OF 7</a:t>
            </a:r>
            <a:endParaRPr lang="en-US" sz="900" dirty="0">
              <a:latin typeface="Neue Haas Grotesk Text Pro" panose="020B0504020202020204" pitchFamily="34" charset="0"/>
            </a:endParaRPr>
          </a:p>
        </p:txBody>
      </p:sp>
      <p:sp>
        <p:nvSpPr>
          <p:cNvPr id="3" name="Text 1"/>
          <p:cNvSpPr/>
          <p:nvPr/>
        </p:nvSpPr>
        <p:spPr>
          <a:xfrm>
            <a:off x="502920" y="760028"/>
            <a:ext cx="11109960" cy="566928"/>
          </a:xfrm>
          <a:prstGeom prst="rect">
            <a:avLst/>
          </a:prstGeom>
          <a:noFill/>
          <a:ln/>
        </p:spPr>
        <p:txBody>
          <a:bodyPr wrap="square" lIns="0" tIns="0" rIns="0" bIns="0" rtlCol="0" anchor="ctr">
            <a:normAutofit/>
          </a:bodyPr>
          <a:lstStyle/>
          <a:p>
            <a:r>
              <a:rPr lang="en-US" sz="2500" b="1" dirty="0">
                <a:solidFill>
                  <a:srgbClr val="0B2D3A"/>
                </a:solidFill>
                <a:latin typeface="Neue Haas Grotesk Text Pro" panose="020B0504020202020204" pitchFamily="34" charset="0"/>
                <a:ea typeface="Aptos Display" pitchFamily="34" charset="-122"/>
                <a:cs typeface="Aptos Display" pitchFamily="34" charset="-120"/>
              </a:rPr>
              <a:t>Priority 6: </a:t>
            </a:r>
            <a:r>
              <a:rPr lang="en-GB" sz="2500" b="1" dirty="0">
                <a:latin typeface="Neue Haas Grotesk Text Pro" panose="020B0504020202020204" pitchFamily="34" charset="0"/>
              </a:rPr>
              <a:t>Our Neighbourhood Connected and Accessible</a:t>
            </a:r>
          </a:p>
          <a:p>
            <a:pPr marL="0" indent="0">
              <a:buNone/>
            </a:pP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502920"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6" name="Shape 4"/>
          <p:cNvSpPr/>
          <p:nvPr/>
        </p:nvSpPr>
        <p:spPr>
          <a:xfrm>
            <a:off x="502920" y="1353312"/>
            <a:ext cx="73152" cy="1993392"/>
          </a:xfrm>
          <a:prstGeom prst="rect">
            <a:avLst/>
          </a:prstGeom>
          <a:solidFill>
            <a:srgbClr val="0B2D3A"/>
          </a:solidFill>
          <a:ln w="12700">
            <a:solidFill>
              <a:srgbClr val="0B2D3A"/>
            </a:solidFill>
            <a:prstDash val="solid"/>
          </a:ln>
        </p:spPr>
        <p:txBody>
          <a:bodyPr/>
          <a:lstStyle/>
          <a:p>
            <a:endParaRPr lang="en-GB">
              <a:latin typeface="Neue Haas Grotesk Text Pro" panose="020B0504020202020204" pitchFamily="34" charset="0"/>
            </a:endParaRPr>
          </a:p>
        </p:txBody>
      </p:sp>
      <p:sp>
        <p:nvSpPr>
          <p:cNvPr id="7" name="Text 5"/>
          <p:cNvSpPr/>
          <p:nvPr/>
        </p:nvSpPr>
        <p:spPr>
          <a:xfrm>
            <a:off x="731520"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Why this matters</a:t>
            </a:r>
            <a:endParaRPr lang="en-US" sz="1450" dirty="0">
              <a:latin typeface="Neue Haas Grotesk Text Pro" panose="020B0504020202020204" pitchFamily="34" charset="0"/>
            </a:endParaRPr>
          </a:p>
        </p:txBody>
      </p:sp>
      <p:sp>
        <p:nvSpPr>
          <p:cNvPr id="8" name="Text 6"/>
          <p:cNvSpPr/>
          <p:nvPr/>
        </p:nvSpPr>
        <p:spPr>
          <a:xfrm>
            <a:off x="731520" y="1901952"/>
            <a:ext cx="3246120"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Residents and young people describe unsafe footpaths, dark streets, poorly lit routes, difficult crossings and congestion around schools. Safe, walkable routes are essential for everyday life — connecting people to parks, schools, shops and community spaces.</a:t>
            </a:r>
            <a:endParaRPr lang="en-US" sz="1100" dirty="0">
              <a:latin typeface="Neue Haas Grotesk Text Pro" panose="020B0504020202020204" pitchFamily="34" charset="0"/>
            </a:endParaRPr>
          </a:p>
        </p:txBody>
      </p:sp>
      <p:sp>
        <p:nvSpPr>
          <p:cNvPr id="9" name="Shape 7"/>
          <p:cNvSpPr/>
          <p:nvPr/>
        </p:nvSpPr>
        <p:spPr>
          <a:xfrm>
            <a:off x="4270248"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0" name="Shape 8"/>
          <p:cNvSpPr/>
          <p:nvPr/>
        </p:nvSpPr>
        <p:spPr>
          <a:xfrm>
            <a:off x="4270248" y="1353312"/>
            <a:ext cx="73152" cy="1993392"/>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1" name="Text 9"/>
          <p:cNvSpPr/>
          <p:nvPr/>
        </p:nvSpPr>
        <p:spPr>
          <a:xfrm>
            <a:off x="4498848"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Challenge / Opportunity</a:t>
            </a:r>
            <a:endParaRPr lang="en-US" sz="1450" dirty="0">
              <a:latin typeface="Neue Haas Grotesk Text Pro" panose="020B0504020202020204" pitchFamily="34" charset="0"/>
            </a:endParaRPr>
          </a:p>
        </p:txBody>
      </p:sp>
      <p:sp>
        <p:nvSpPr>
          <p:cNvPr id="12" name="Text 10"/>
          <p:cNvSpPr/>
          <p:nvPr/>
        </p:nvSpPr>
        <p:spPr>
          <a:xfrm>
            <a:off x="4498848" y="1901952"/>
            <a:ext cx="3246120"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Improving lighting, crossings, footpaths and visibility offers a major opportunity to increase safety, reduce ASB and make everyday movement easier and more enjoyable.</a:t>
            </a:r>
            <a:endParaRPr lang="en-US" sz="1100" dirty="0">
              <a:latin typeface="Neue Haas Grotesk Text Pro" panose="020B0504020202020204" pitchFamily="34" charset="0"/>
            </a:endParaRPr>
          </a:p>
        </p:txBody>
      </p:sp>
      <p:sp>
        <p:nvSpPr>
          <p:cNvPr id="13" name="Shape 11"/>
          <p:cNvSpPr/>
          <p:nvPr/>
        </p:nvSpPr>
        <p:spPr>
          <a:xfrm>
            <a:off x="8037576" y="1353312"/>
            <a:ext cx="3648456"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4" name="Shape 12"/>
          <p:cNvSpPr/>
          <p:nvPr/>
        </p:nvSpPr>
        <p:spPr>
          <a:xfrm>
            <a:off x="8037576" y="1353312"/>
            <a:ext cx="73152" cy="1993392"/>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8266176" y="1517904"/>
            <a:ext cx="3236976"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How residents shaped this priority</a:t>
            </a:r>
            <a:endParaRPr lang="en-US" sz="1450" dirty="0">
              <a:latin typeface="Neue Haas Grotesk Text Pro" panose="020B0504020202020204" pitchFamily="34" charset="0"/>
            </a:endParaRPr>
          </a:p>
        </p:txBody>
      </p:sp>
      <p:sp>
        <p:nvSpPr>
          <p:cNvPr id="16" name="Text 14"/>
          <p:cNvSpPr/>
          <p:nvPr/>
        </p:nvSpPr>
        <p:spPr>
          <a:xfrm>
            <a:off x="8266176" y="1901952"/>
            <a:ext cx="3236976"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Residents raised concerns about poor lighting, unsafe paths, speeding, parking pressures, school congestion and unclear pedestrian routes. Children reinforced concerns about unsafe routes to parks and school.</a:t>
            </a:r>
            <a:endParaRPr lang="en-US" sz="1100" dirty="0">
              <a:latin typeface="Neue Haas Grotesk Text Pro" panose="020B0504020202020204" pitchFamily="34" charset="0"/>
            </a:endParaRPr>
          </a:p>
        </p:txBody>
      </p:sp>
      <p:sp>
        <p:nvSpPr>
          <p:cNvPr id="17" name="Shape 15"/>
          <p:cNvSpPr/>
          <p:nvPr/>
        </p:nvSpPr>
        <p:spPr>
          <a:xfrm>
            <a:off x="502920" y="3547872"/>
            <a:ext cx="3657600" cy="2679192"/>
          </a:xfrm>
          <a:prstGeom prst="roundRect">
            <a:avLst>
              <a:gd name="adj" fmla="val 2730"/>
            </a:avLst>
          </a:prstGeom>
          <a:solidFill>
            <a:srgbClr val="0B2D3A"/>
          </a:solidFill>
          <a:ln w="12700">
            <a:solidFill>
              <a:srgbClr val="0B2D3A"/>
            </a:solidFill>
            <a:prstDash val="solid"/>
          </a:ln>
          <a:effectLst/>
        </p:spPr>
        <p:txBody>
          <a:bodyPr/>
          <a:lstStyle/>
          <a:p>
            <a:endParaRPr lang="en-GB">
              <a:latin typeface="Neue Haas Grotesk Text Pro" panose="020B0504020202020204" pitchFamily="34" charset="0"/>
            </a:endParaRPr>
          </a:p>
        </p:txBody>
      </p:sp>
      <p:sp>
        <p:nvSpPr>
          <p:cNvPr id="18" name="Text 16"/>
          <p:cNvSpPr/>
          <p:nvPr/>
        </p:nvSpPr>
        <p:spPr>
          <a:xfrm>
            <a:off x="749808" y="3749040"/>
            <a:ext cx="3163824" cy="292608"/>
          </a:xfrm>
          <a:prstGeom prst="rect">
            <a:avLst/>
          </a:prstGeom>
          <a:noFill/>
          <a:ln/>
        </p:spPr>
        <p:txBody>
          <a:bodyPr wrap="square" lIns="0" tIns="0" rIns="0" bIns="0" rtlCol="0" anchor="ctr"/>
          <a:lstStyle/>
          <a:p>
            <a:pPr marL="0" indent="0">
              <a:buNone/>
            </a:pPr>
            <a:r>
              <a:rPr lang="en-US" sz="1550" b="1" dirty="0">
                <a:solidFill>
                  <a:srgbClr val="FFFFFF"/>
                </a:solidFill>
                <a:latin typeface="Neue Haas Grotesk Text Pro" panose="020B0504020202020204" pitchFamily="34" charset="0"/>
              </a:rPr>
              <a:t>What success looks like</a:t>
            </a:r>
            <a:endParaRPr lang="en-US" sz="1550" dirty="0">
              <a:latin typeface="Neue Haas Grotesk Text Pro" panose="020B0504020202020204" pitchFamily="34" charset="0"/>
            </a:endParaRPr>
          </a:p>
        </p:txBody>
      </p:sp>
      <p:sp>
        <p:nvSpPr>
          <p:cNvPr id="19" name="Text 17"/>
          <p:cNvSpPr/>
          <p:nvPr/>
        </p:nvSpPr>
        <p:spPr>
          <a:xfrm>
            <a:off x="749808" y="3878132"/>
            <a:ext cx="3136392" cy="1755648"/>
          </a:xfrm>
          <a:prstGeom prst="rect">
            <a:avLst/>
          </a:prstGeom>
          <a:noFill/>
          <a:ln/>
        </p:spPr>
        <p:txBody>
          <a:bodyPr wrap="square" lIns="254" tIns="254" rIns="254" bIns="254" rtlCol="0" anchor="ctr">
            <a:normAutofit/>
          </a:bodyPr>
          <a:lstStyle/>
          <a:p>
            <a:pPr marL="177800" indent="-177800">
              <a:buSzPct val="100000"/>
              <a:buChar char="•"/>
            </a:pPr>
            <a:r>
              <a:rPr lang="en-US" sz="1100" dirty="0">
                <a:solidFill>
                  <a:srgbClr val="FFFFFF"/>
                </a:solidFill>
                <a:latin typeface="Neue Haas Grotesk Text Pro" panose="020B0504020202020204" pitchFamily="34" charset="0"/>
              </a:rPr>
              <a:t>Residents feel safe walking or cycling</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Routes to parks, schools and community spaces are clear and accessible</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Speeding and congestion reduce</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Walking and cycling become easier and more appealing</a:t>
            </a:r>
            <a:endParaRPr lang="en-US" sz="1100" dirty="0">
              <a:latin typeface="Neue Haas Grotesk Text Pro" panose="020B0504020202020204" pitchFamily="34" charset="0"/>
            </a:endParaRPr>
          </a:p>
        </p:txBody>
      </p:sp>
      <p:sp>
        <p:nvSpPr>
          <p:cNvPr id="20" name="Shape 18"/>
          <p:cNvSpPr/>
          <p:nvPr/>
        </p:nvSpPr>
        <p:spPr>
          <a:xfrm>
            <a:off x="4270248" y="3547872"/>
            <a:ext cx="3090672"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1" name="Shape 19"/>
          <p:cNvSpPr/>
          <p:nvPr/>
        </p:nvSpPr>
        <p:spPr>
          <a:xfrm>
            <a:off x="4270248" y="3547872"/>
            <a:ext cx="73152" cy="2679192"/>
          </a:xfrm>
          <a:prstGeom prst="rect">
            <a:avLst/>
          </a:prstGeom>
          <a:solidFill>
            <a:srgbClr val="0B2D3A"/>
          </a:solidFill>
          <a:ln w="12700">
            <a:solidFill>
              <a:srgbClr val="0B2D3A"/>
            </a:solidFill>
            <a:prstDash val="solid"/>
          </a:ln>
        </p:spPr>
        <p:txBody>
          <a:bodyPr/>
          <a:lstStyle/>
          <a:p>
            <a:endParaRPr lang="en-GB">
              <a:latin typeface="Neue Haas Grotesk Text Pro" panose="020B0504020202020204" pitchFamily="34" charset="0"/>
            </a:endParaRPr>
          </a:p>
        </p:txBody>
      </p:sp>
      <p:sp>
        <p:nvSpPr>
          <p:cNvPr id="22" name="Text 20"/>
          <p:cNvSpPr/>
          <p:nvPr/>
        </p:nvSpPr>
        <p:spPr>
          <a:xfrm>
            <a:off x="4498848" y="3712464"/>
            <a:ext cx="2679192" cy="292608"/>
          </a:xfrm>
          <a:prstGeom prst="rect">
            <a:avLst/>
          </a:prstGeom>
          <a:noFill/>
          <a:ln/>
        </p:spPr>
        <p:txBody>
          <a:bodyPr wrap="square" lIns="0" tIns="0" rIns="0" bIns="0" rtlCol="0" anchor="ctr">
            <a:normAutofit fontScale="92500"/>
          </a:bodyPr>
          <a:lstStyle/>
          <a:p>
            <a:pPr marL="0" indent="0">
              <a:buNone/>
            </a:pPr>
            <a:r>
              <a:rPr lang="en-US" sz="1450" b="1" dirty="0">
                <a:solidFill>
                  <a:srgbClr val="0B2D3A"/>
                </a:solidFill>
                <a:latin typeface="Neue Haas Grotesk Text Pro" panose="020B0504020202020204" pitchFamily="34" charset="0"/>
              </a:rPr>
              <a:t>How Birchwood will feel different</a:t>
            </a:r>
            <a:endParaRPr lang="en-US" sz="1450" dirty="0">
              <a:latin typeface="Neue Haas Grotesk Text Pro" panose="020B0504020202020204" pitchFamily="34" charset="0"/>
            </a:endParaRPr>
          </a:p>
        </p:txBody>
      </p:sp>
      <p:sp>
        <p:nvSpPr>
          <p:cNvPr id="23" name="Text 21"/>
          <p:cNvSpPr/>
          <p:nvPr/>
        </p:nvSpPr>
        <p:spPr>
          <a:xfrm>
            <a:off x="4498848" y="4096512"/>
            <a:ext cx="2679192" cy="19751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People will move around Birchwood more comfortably and confidently. Children will have safer routes to school and parks, and residents will see visible improvements that make everyday movement easier.</a:t>
            </a:r>
            <a:endParaRPr lang="en-US" sz="1100" dirty="0">
              <a:latin typeface="Neue Haas Grotesk Text Pro" panose="020B0504020202020204" pitchFamily="34" charset="0"/>
            </a:endParaRPr>
          </a:p>
        </p:txBody>
      </p:sp>
      <p:sp>
        <p:nvSpPr>
          <p:cNvPr id="24" name="Shape 22"/>
          <p:cNvSpPr/>
          <p:nvPr/>
        </p:nvSpPr>
        <p:spPr>
          <a:xfrm>
            <a:off x="7470648" y="3547872"/>
            <a:ext cx="4215384"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5" name="Shape 23"/>
          <p:cNvSpPr/>
          <p:nvPr/>
        </p:nvSpPr>
        <p:spPr>
          <a:xfrm>
            <a:off x="7470648" y="3547872"/>
            <a:ext cx="73152" cy="2679192"/>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6" name="Text 24"/>
          <p:cNvSpPr/>
          <p:nvPr/>
        </p:nvSpPr>
        <p:spPr>
          <a:xfrm>
            <a:off x="7699248" y="3712464"/>
            <a:ext cx="3803904"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Approach and interventions </a:t>
            </a:r>
            <a:endParaRPr lang="en-US" sz="1450" dirty="0">
              <a:latin typeface="Neue Haas Grotesk Text Pro" panose="020B0504020202020204" pitchFamily="34" charset="0"/>
            </a:endParaRPr>
          </a:p>
        </p:txBody>
      </p:sp>
      <p:sp>
        <p:nvSpPr>
          <p:cNvPr id="27" name="Text 25"/>
          <p:cNvSpPr/>
          <p:nvPr/>
        </p:nvSpPr>
        <p:spPr>
          <a:xfrm>
            <a:off x="7699248" y="4096512"/>
            <a:ext cx="3803904" cy="1975104"/>
          </a:xfrm>
          <a:prstGeom prst="rect">
            <a:avLst/>
          </a:prstGeom>
          <a:noFill/>
          <a:ln/>
        </p:spPr>
        <p:txBody>
          <a:bodyPr wrap="square" lIns="0" tIns="0" rIns="0" bIns="0" rtlCol="0" anchor="t">
            <a:normAutofit/>
          </a:bodyPr>
          <a:lstStyle/>
          <a:p>
            <a:pPr marL="179388" indent="-179388">
              <a:buNone/>
            </a:pPr>
            <a:r>
              <a:rPr lang="en-US" sz="1100" dirty="0">
                <a:solidFill>
                  <a:srgbClr val="24333A"/>
                </a:solidFill>
                <a:latin typeface="Neue Haas Grotesk Text Pro" panose="020B0504020202020204" pitchFamily="34" charset="0"/>
              </a:rPr>
              <a:t>• 	Footpath improvements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Safer crossings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Lighting upgrades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Wayfinding and signage</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Accessibility improvements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Designing‑out‑crime measures along key routes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Canal path / green corridor improvements</a:t>
            </a:r>
            <a:endParaRPr lang="en-US" sz="1100" dirty="0">
              <a:latin typeface="Neue Haas Grotesk Text Pro" panose="020B05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1" cy="1"/>
          <a:chOff x="0" y="0"/>
          <a:chExt cx="1" cy="1"/>
        </a:xfrm>
      </p:grpSpPr>
      <p:sp>
        <p:nvSpPr>
          <p:cNvPr id="2" name="Text 0"/>
          <p:cNvSpPr/>
          <p:nvPr/>
        </p:nvSpPr>
        <p:spPr>
          <a:xfrm>
            <a:off x="502920" y="310896"/>
            <a:ext cx="2560320" cy="201168"/>
          </a:xfrm>
          <a:prstGeom prst="rect">
            <a:avLst/>
          </a:prstGeom>
          <a:noFill/>
          <a:ln/>
        </p:spPr>
        <p:txBody>
          <a:bodyPr wrap="square" lIns="0" tIns="0" rIns="0" bIns="0" rtlCol="0" anchor="ctr"/>
          <a:lstStyle/>
          <a:p>
            <a:pPr marL="0" indent="0">
              <a:buNone/>
            </a:pPr>
            <a:r>
              <a:rPr lang="en-US" sz="900" b="1" kern="0" spc="160" dirty="0">
                <a:solidFill>
                  <a:srgbClr val="15A6A1"/>
                </a:solidFill>
                <a:latin typeface="Neue Haas Grotesk Text Pro" panose="020B0504020202020204" pitchFamily="34" charset="0"/>
                <a:ea typeface="Aptos" pitchFamily="34" charset="-122"/>
                <a:cs typeface="Aptos" pitchFamily="34" charset="-120"/>
              </a:rPr>
              <a:t>PRIORITY 7 OF 7</a:t>
            </a:r>
            <a:endParaRPr lang="en-US" sz="900" dirty="0">
              <a:latin typeface="Neue Haas Grotesk Text Pro" panose="020B0504020202020204" pitchFamily="34" charset="0"/>
            </a:endParaRPr>
          </a:p>
        </p:txBody>
      </p:sp>
      <p:sp>
        <p:nvSpPr>
          <p:cNvPr id="3" name="Text 1"/>
          <p:cNvSpPr/>
          <p:nvPr/>
        </p:nvSpPr>
        <p:spPr>
          <a:xfrm>
            <a:off x="502920" y="557784"/>
            <a:ext cx="11109960" cy="566928"/>
          </a:xfrm>
          <a:prstGeom prst="rect">
            <a:avLst/>
          </a:prstGeom>
          <a:noFill/>
          <a:ln/>
        </p:spPr>
        <p:txBody>
          <a:bodyPr wrap="square" lIns="0" tIns="0" rIns="0" bIns="0" rtlCol="0" anchor="ctr">
            <a:normAutofit/>
          </a:bodyPr>
          <a:lstStyle/>
          <a:p>
            <a:pPr marL="0" indent="0">
              <a:buNone/>
            </a:pPr>
            <a:r>
              <a:rPr lang="en-US" sz="2500" b="1" dirty="0">
                <a:solidFill>
                  <a:srgbClr val="0B2D3A"/>
                </a:solidFill>
                <a:latin typeface="Neue Haas Grotesk Text Pro" panose="020B0504020202020204" pitchFamily="34" charset="0"/>
                <a:ea typeface="Aptos Display" pitchFamily="34" charset="-122"/>
                <a:cs typeface="Aptos Display" pitchFamily="34" charset="-120"/>
              </a:rPr>
              <a:t>Priority 7: Our Skills, Jobs and Financial Resilience Growing</a:t>
            </a:r>
            <a:endParaRPr lang="en-US" sz="2500" dirty="0">
              <a:latin typeface="Neue Haas Grotesk Text Pro" panose="020B0504020202020204" pitchFamily="34" charset="0"/>
            </a:endParaRPr>
          </a:p>
        </p:txBody>
      </p:sp>
      <p:sp>
        <p:nvSpPr>
          <p:cNvPr id="4" name="Shape 2"/>
          <p:cNvSpPr/>
          <p:nvPr/>
        </p:nvSpPr>
        <p:spPr>
          <a:xfrm>
            <a:off x="502920" y="1143000"/>
            <a:ext cx="11109960" cy="1"/>
          </a:xfrm>
          <a:prstGeom prst="line">
            <a:avLst/>
          </a:prstGeom>
          <a:noFill/>
          <a:ln w="12700">
            <a:solidFill>
              <a:srgbClr val="CBD7DA"/>
            </a:solidFill>
            <a:prstDash val="solid"/>
          </a:ln>
        </p:spPr>
        <p:txBody>
          <a:bodyPr/>
          <a:lstStyle/>
          <a:p>
            <a:endParaRPr lang="en-GB">
              <a:latin typeface="Neue Haas Grotesk Text Pro" panose="020B0504020202020204" pitchFamily="34" charset="0"/>
            </a:endParaRPr>
          </a:p>
        </p:txBody>
      </p:sp>
      <p:sp>
        <p:nvSpPr>
          <p:cNvPr id="5" name="Shape 3"/>
          <p:cNvSpPr/>
          <p:nvPr/>
        </p:nvSpPr>
        <p:spPr>
          <a:xfrm>
            <a:off x="502920"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6" name="Shape 4"/>
          <p:cNvSpPr/>
          <p:nvPr/>
        </p:nvSpPr>
        <p:spPr>
          <a:xfrm>
            <a:off x="502920" y="1353312"/>
            <a:ext cx="73152" cy="1993392"/>
          </a:xfrm>
          <a:prstGeom prst="rect">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7" name="Text 5"/>
          <p:cNvSpPr/>
          <p:nvPr/>
        </p:nvSpPr>
        <p:spPr>
          <a:xfrm>
            <a:off x="731520"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Why this matters</a:t>
            </a:r>
            <a:endParaRPr lang="en-US" sz="1450" dirty="0">
              <a:latin typeface="Neue Haas Grotesk Text Pro" panose="020B0504020202020204" pitchFamily="34" charset="0"/>
            </a:endParaRPr>
          </a:p>
        </p:txBody>
      </p:sp>
      <p:sp>
        <p:nvSpPr>
          <p:cNvPr id="8" name="Text 6"/>
          <p:cNvSpPr/>
          <p:nvPr/>
        </p:nvSpPr>
        <p:spPr>
          <a:xfrm>
            <a:off x="749808" y="1901952"/>
            <a:ext cx="3246120"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Birchwood experiences high levels of income, employment and health deprivation. Residents want more skills support, training opportunities and clear pathways into good work.</a:t>
            </a:r>
            <a:endParaRPr lang="en-US" sz="1100" dirty="0">
              <a:latin typeface="Neue Haas Grotesk Text Pro" panose="020B0504020202020204" pitchFamily="34" charset="0"/>
            </a:endParaRPr>
          </a:p>
        </p:txBody>
      </p:sp>
      <p:sp>
        <p:nvSpPr>
          <p:cNvPr id="9" name="Shape 7"/>
          <p:cNvSpPr/>
          <p:nvPr/>
        </p:nvSpPr>
        <p:spPr>
          <a:xfrm>
            <a:off x="4270248" y="1353312"/>
            <a:ext cx="3657600"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0" name="Shape 8"/>
          <p:cNvSpPr/>
          <p:nvPr/>
        </p:nvSpPr>
        <p:spPr>
          <a:xfrm>
            <a:off x="4270248" y="1353312"/>
            <a:ext cx="73152" cy="1993392"/>
          </a:xfrm>
          <a:prstGeom prst="rect">
            <a:avLst/>
          </a:prstGeom>
          <a:solidFill>
            <a:srgbClr val="E7B84B"/>
          </a:solidFill>
          <a:ln w="12700">
            <a:solidFill>
              <a:srgbClr val="E7B84B"/>
            </a:solidFill>
            <a:prstDash val="solid"/>
          </a:ln>
        </p:spPr>
        <p:txBody>
          <a:bodyPr/>
          <a:lstStyle/>
          <a:p>
            <a:endParaRPr lang="en-GB">
              <a:latin typeface="Neue Haas Grotesk Text Pro" panose="020B0504020202020204" pitchFamily="34" charset="0"/>
            </a:endParaRPr>
          </a:p>
        </p:txBody>
      </p:sp>
      <p:sp>
        <p:nvSpPr>
          <p:cNvPr id="11" name="Text 9"/>
          <p:cNvSpPr/>
          <p:nvPr/>
        </p:nvSpPr>
        <p:spPr>
          <a:xfrm>
            <a:off x="4498848" y="1517904"/>
            <a:ext cx="3246120"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Challenge / Opportunity</a:t>
            </a:r>
            <a:endParaRPr lang="en-US" sz="1450" dirty="0">
              <a:latin typeface="Neue Haas Grotesk Text Pro" panose="020B0504020202020204" pitchFamily="34" charset="0"/>
            </a:endParaRPr>
          </a:p>
        </p:txBody>
      </p:sp>
      <p:sp>
        <p:nvSpPr>
          <p:cNvPr id="12" name="Text 10"/>
          <p:cNvSpPr/>
          <p:nvPr/>
        </p:nvSpPr>
        <p:spPr>
          <a:xfrm>
            <a:off x="4517136" y="1901952"/>
            <a:ext cx="3246120"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Strengthening pathways into skills, employment, volunteering and progression can improve resilience and long‑term opportunity for people of all ages.</a:t>
            </a:r>
            <a:endParaRPr lang="en-US" sz="1100" dirty="0">
              <a:latin typeface="Neue Haas Grotesk Text Pro" panose="020B0504020202020204" pitchFamily="34" charset="0"/>
            </a:endParaRPr>
          </a:p>
        </p:txBody>
      </p:sp>
      <p:sp>
        <p:nvSpPr>
          <p:cNvPr id="13" name="Shape 11"/>
          <p:cNvSpPr/>
          <p:nvPr/>
        </p:nvSpPr>
        <p:spPr>
          <a:xfrm>
            <a:off x="8037576" y="1353312"/>
            <a:ext cx="3648456" cy="1993392"/>
          </a:xfrm>
          <a:prstGeom prst="roundRect">
            <a:avLst>
              <a:gd name="adj" fmla="val 367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14" name="Shape 12"/>
          <p:cNvSpPr/>
          <p:nvPr/>
        </p:nvSpPr>
        <p:spPr>
          <a:xfrm>
            <a:off x="8037576" y="1353312"/>
            <a:ext cx="73152" cy="1993392"/>
          </a:xfrm>
          <a:prstGeom prst="rect">
            <a:avLst/>
          </a:prstGeom>
          <a:solidFill>
            <a:srgbClr val="E66C5C"/>
          </a:solidFill>
          <a:ln w="12700">
            <a:solidFill>
              <a:srgbClr val="E66C5C"/>
            </a:solidFill>
            <a:prstDash val="solid"/>
          </a:ln>
        </p:spPr>
        <p:txBody>
          <a:bodyPr/>
          <a:lstStyle/>
          <a:p>
            <a:endParaRPr lang="en-GB">
              <a:latin typeface="Neue Haas Grotesk Text Pro" panose="020B0504020202020204" pitchFamily="34" charset="0"/>
            </a:endParaRPr>
          </a:p>
        </p:txBody>
      </p:sp>
      <p:sp>
        <p:nvSpPr>
          <p:cNvPr id="15" name="Text 13"/>
          <p:cNvSpPr/>
          <p:nvPr/>
        </p:nvSpPr>
        <p:spPr>
          <a:xfrm>
            <a:off x="8266176" y="1517904"/>
            <a:ext cx="3236976"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How residents shaped this priority</a:t>
            </a:r>
            <a:endParaRPr lang="en-US" sz="1450" dirty="0">
              <a:latin typeface="Neue Haas Grotesk Text Pro" panose="020B0504020202020204" pitchFamily="34" charset="0"/>
            </a:endParaRPr>
          </a:p>
        </p:txBody>
      </p:sp>
      <p:sp>
        <p:nvSpPr>
          <p:cNvPr id="16" name="Text 14"/>
          <p:cNvSpPr/>
          <p:nvPr/>
        </p:nvSpPr>
        <p:spPr>
          <a:xfrm>
            <a:off x="8284464" y="1901952"/>
            <a:ext cx="3236976" cy="12893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Residents asked for more skills support, training opportunities, youth employment pathways and accessible learning spaces. Stakeholders emphasised linking community activity to employment.</a:t>
            </a:r>
            <a:endParaRPr lang="en-US" sz="1100" dirty="0">
              <a:latin typeface="Neue Haas Grotesk Text Pro" panose="020B0504020202020204" pitchFamily="34" charset="0"/>
            </a:endParaRPr>
          </a:p>
        </p:txBody>
      </p:sp>
      <p:sp>
        <p:nvSpPr>
          <p:cNvPr id="17" name="Shape 15"/>
          <p:cNvSpPr/>
          <p:nvPr/>
        </p:nvSpPr>
        <p:spPr>
          <a:xfrm>
            <a:off x="502920" y="3547872"/>
            <a:ext cx="3657600" cy="2679192"/>
          </a:xfrm>
          <a:prstGeom prst="roundRect">
            <a:avLst>
              <a:gd name="adj" fmla="val 2730"/>
            </a:avLst>
          </a:prstGeom>
          <a:solidFill>
            <a:srgbClr val="0B2D3A"/>
          </a:solidFill>
          <a:ln w="12700">
            <a:solidFill>
              <a:srgbClr val="0B2D3A"/>
            </a:solidFill>
            <a:prstDash val="solid"/>
          </a:ln>
          <a:effectLst/>
        </p:spPr>
        <p:txBody>
          <a:bodyPr/>
          <a:lstStyle/>
          <a:p>
            <a:endParaRPr lang="en-GB">
              <a:latin typeface="Neue Haas Grotesk Text Pro" panose="020B0504020202020204" pitchFamily="34" charset="0"/>
            </a:endParaRPr>
          </a:p>
        </p:txBody>
      </p:sp>
      <p:sp>
        <p:nvSpPr>
          <p:cNvPr id="18" name="Text 16"/>
          <p:cNvSpPr/>
          <p:nvPr/>
        </p:nvSpPr>
        <p:spPr>
          <a:xfrm>
            <a:off x="749808" y="3749040"/>
            <a:ext cx="3163824" cy="292608"/>
          </a:xfrm>
          <a:prstGeom prst="rect">
            <a:avLst/>
          </a:prstGeom>
          <a:noFill/>
          <a:ln/>
        </p:spPr>
        <p:txBody>
          <a:bodyPr wrap="square" lIns="0" tIns="0" rIns="0" bIns="0" rtlCol="0" anchor="ctr"/>
          <a:lstStyle/>
          <a:p>
            <a:pPr marL="0" indent="0">
              <a:buNone/>
            </a:pPr>
            <a:r>
              <a:rPr lang="en-US" sz="1550" b="1" dirty="0">
                <a:solidFill>
                  <a:srgbClr val="FFFFFF"/>
                </a:solidFill>
                <a:latin typeface="Neue Haas Grotesk Text Pro" panose="020B0504020202020204" pitchFamily="34" charset="0"/>
              </a:rPr>
              <a:t>What success looks like</a:t>
            </a:r>
            <a:endParaRPr lang="en-US" sz="1550" dirty="0">
              <a:latin typeface="Neue Haas Grotesk Text Pro" panose="020B0504020202020204" pitchFamily="34" charset="0"/>
            </a:endParaRPr>
          </a:p>
        </p:txBody>
      </p:sp>
      <p:sp>
        <p:nvSpPr>
          <p:cNvPr id="19" name="Text 17"/>
          <p:cNvSpPr/>
          <p:nvPr/>
        </p:nvSpPr>
        <p:spPr>
          <a:xfrm>
            <a:off x="777240" y="3888531"/>
            <a:ext cx="3136392" cy="1755648"/>
          </a:xfrm>
          <a:prstGeom prst="rect">
            <a:avLst/>
          </a:prstGeom>
          <a:noFill/>
          <a:ln/>
        </p:spPr>
        <p:txBody>
          <a:bodyPr wrap="square" lIns="254" tIns="254" rIns="254" bIns="254" rtlCol="0" anchor="ctr">
            <a:normAutofit/>
          </a:bodyPr>
          <a:lstStyle/>
          <a:p>
            <a:pPr marL="177800" indent="-177800">
              <a:buSzPct val="100000"/>
              <a:buChar char="•"/>
            </a:pPr>
            <a:r>
              <a:rPr lang="en-US" sz="1100" dirty="0">
                <a:solidFill>
                  <a:srgbClr val="FFFFFF"/>
                </a:solidFill>
                <a:latin typeface="Neue Haas Grotesk Text Pro" panose="020B0504020202020204" pitchFamily="34" charset="0"/>
              </a:rPr>
              <a:t>Residents access meaningful, secure work</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Confidence and aspiration increase</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Clear pathways exist from community activity into skills and employment</a:t>
            </a:r>
            <a:endParaRPr lang="en-US" sz="1100" dirty="0">
              <a:latin typeface="Neue Haas Grotesk Text Pro" panose="020B0504020202020204" pitchFamily="34" charset="0"/>
            </a:endParaRPr>
          </a:p>
          <a:p>
            <a:pPr marL="177800" indent="-177800">
              <a:buSzPct val="100000"/>
              <a:buChar char="•"/>
            </a:pPr>
            <a:r>
              <a:rPr lang="en-US" sz="1100" dirty="0">
                <a:solidFill>
                  <a:srgbClr val="FFFFFF"/>
                </a:solidFill>
                <a:latin typeface="Neue Haas Grotesk Text Pro" panose="020B0504020202020204" pitchFamily="34" charset="0"/>
              </a:rPr>
              <a:t>Stronger links between residents and local employers</a:t>
            </a:r>
            <a:endParaRPr lang="en-US" sz="1100" dirty="0">
              <a:latin typeface="Neue Haas Grotesk Text Pro" panose="020B0504020202020204" pitchFamily="34" charset="0"/>
            </a:endParaRPr>
          </a:p>
        </p:txBody>
      </p:sp>
      <p:sp>
        <p:nvSpPr>
          <p:cNvPr id="20" name="Shape 18"/>
          <p:cNvSpPr/>
          <p:nvPr/>
        </p:nvSpPr>
        <p:spPr>
          <a:xfrm>
            <a:off x="4270248" y="3547872"/>
            <a:ext cx="3090672"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1" name="Shape 19"/>
          <p:cNvSpPr/>
          <p:nvPr/>
        </p:nvSpPr>
        <p:spPr>
          <a:xfrm>
            <a:off x="4270248" y="3547872"/>
            <a:ext cx="73152" cy="2679192"/>
          </a:xfrm>
          <a:prstGeom prst="rect">
            <a:avLst/>
          </a:prstGeom>
          <a:solidFill>
            <a:srgbClr val="15A6A1"/>
          </a:solidFill>
          <a:ln w="12700">
            <a:solidFill>
              <a:srgbClr val="15A6A1"/>
            </a:solidFill>
            <a:prstDash val="solid"/>
          </a:ln>
        </p:spPr>
        <p:txBody>
          <a:bodyPr/>
          <a:lstStyle/>
          <a:p>
            <a:endParaRPr lang="en-GB">
              <a:latin typeface="Neue Haas Grotesk Text Pro" panose="020B0504020202020204" pitchFamily="34" charset="0"/>
            </a:endParaRPr>
          </a:p>
        </p:txBody>
      </p:sp>
      <p:sp>
        <p:nvSpPr>
          <p:cNvPr id="22" name="Text 20"/>
          <p:cNvSpPr/>
          <p:nvPr/>
        </p:nvSpPr>
        <p:spPr>
          <a:xfrm>
            <a:off x="4498848" y="3712464"/>
            <a:ext cx="2679192" cy="292608"/>
          </a:xfrm>
          <a:prstGeom prst="rect">
            <a:avLst/>
          </a:prstGeom>
          <a:noFill/>
          <a:ln/>
        </p:spPr>
        <p:txBody>
          <a:bodyPr wrap="square" lIns="0" tIns="0" rIns="0" bIns="0" rtlCol="0" anchor="ctr">
            <a:normAutofit fontScale="92500"/>
          </a:bodyPr>
          <a:lstStyle/>
          <a:p>
            <a:pPr marL="0" indent="0">
              <a:buNone/>
            </a:pPr>
            <a:r>
              <a:rPr lang="en-US" sz="1450" b="1" dirty="0">
                <a:solidFill>
                  <a:srgbClr val="0B2D3A"/>
                </a:solidFill>
                <a:latin typeface="Neue Haas Grotesk Text Pro" panose="020B0504020202020204" pitchFamily="34" charset="0"/>
              </a:rPr>
              <a:t>How Birchwood will feel different</a:t>
            </a:r>
            <a:endParaRPr lang="en-US" sz="1450" dirty="0">
              <a:latin typeface="Neue Haas Grotesk Text Pro" panose="020B0504020202020204" pitchFamily="34" charset="0"/>
            </a:endParaRPr>
          </a:p>
        </p:txBody>
      </p:sp>
      <p:sp>
        <p:nvSpPr>
          <p:cNvPr id="23" name="Text 21"/>
          <p:cNvSpPr/>
          <p:nvPr/>
        </p:nvSpPr>
        <p:spPr>
          <a:xfrm>
            <a:off x="4517136" y="4096512"/>
            <a:ext cx="2679192" cy="1975104"/>
          </a:xfrm>
          <a:prstGeom prst="rect">
            <a:avLst/>
          </a:prstGeom>
          <a:noFill/>
          <a:ln/>
        </p:spPr>
        <p:txBody>
          <a:bodyPr wrap="square" lIns="0" tIns="0" rIns="0" bIns="0" rtlCol="0" anchor="t">
            <a:normAutofit/>
          </a:bodyPr>
          <a:lstStyle/>
          <a:p>
            <a:pPr marL="0" indent="0">
              <a:buNone/>
            </a:pPr>
            <a:r>
              <a:rPr lang="en-US" sz="1100" dirty="0">
                <a:solidFill>
                  <a:srgbClr val="24333A"/>
                </a:solidFill>
                <a:latin typeface="Neue Haas Grotesk Text Pro" panose="020B0504020202020204" pitchFamily="34" charset="0"/>
              </a:rPr>
              <a:t>People will have clearer routes into work, more confidence and more opportunities to progress.</a:t>
            </a:r>
            <a:endParaRPr lang="en-US" sz="1100" dirty="0">
              <a:latin typeface="Neue Haas Grotesk Text Pro" panose="020B0504020202020204" pitchFamily="34" charset="0"/>
            </a:endParaRPr>
          </a:p>
        </p:txBody>
      </p:sp>
      <p:sp>
        <p:nvSpPr>
          <p:cNvPr id="24" name="Shape 22"/>
          <p:cNvSpPr/>
          <p:nvPr/>
        </p:nvSpPr>
        <p:spPr>
          <a:xfrm>
            <a:off x="7470648" y="3547872"/>
            <a:ext cx="4215384" cy="2679192"/>
          </a:xfrm>
          <a:prstGeom prst="roundRect">
            <a:avLst>
              <a:gd name="adj" fmla="val 2730"/>
            </a:avLst>
          </a:prstGeom>
          <a:solidFill>
            <a:srgbClr val="FFFFFF"/>
          </a:solidFill>
          <a:ln w="12700">
            <a:solidFill>
              <a:srgbClr val="D9E2E4"/>
            </a:solidFill>
            <a:prstDash val="solid"/>
          </a:ln>
          <a:effectLst/>
        </p:spPr>
        <p:txBody>
          <a:bodyPr/>
          <a:lstStyle/>
          <a:p>
            <a:endParaRPr lang="en-GB">
              <a:latin typeface="Neue Haas Grotesk Text Pro" panose="020B0504020202020204" pitchFamily="34" charset="0"/>
            </a:endParaRPr>
          </a:p>
        </p:txBody>
      </p:sp>
      <p:sp>
        <p:nvSpPr>
          <p:cNvPr id="25" name="Shape 23"/>
          <p:cNvSpPr/>
          <p:nvPr/>
        </p:nvSpPr>
        <p:spPr>
          <a:xfrm>
            <a:off x="7470648" y="3547872"/>
            <a:ext cx="73152" cy="2679192"/>
          </a:xfrm>
          <a:prstGeom prst="rect">
            <a:avLst/>
          </a:prstGeom>
          <a:solidFill>
            <a:srgbClr val="4D7EA8"/>
          </a:solidFill>
          <a:ln w="12700">
            <a:solidFill>
              <a:srgbClr val="4D7EA8"/>
            </a:solidFill>
            <a:prstDash val="solid"/>
          </a:ln>
        </p:spPr>
        <p:txBody>
          <a:bodyPr/>
          <a:lstStyle/>
          <a:p>
            <a:endParaRPr lang="en-GB">
              <a:latin typeface="Neue Haas Grotesk Text Pro" panose="020B0504020202020204" pitchFamily="34" charset="0"/>
            </a:endParaRPr>
          </a:p>
        </p:txBody>
      </p:sp>
      <p:sp>
        <p:nvSpPr>
          <p:cNvPr id="26" name="Text 24"/>
          <p:cNvSpPr/>
          <p:nvPr/>
        </p:nvSpPr>
        <p:spPr>
          <a:xfrm>
            <a:off x="7699248" y="3712464"/>
            <a:ext cx="3803904" cy="292608"/>
          </a:xfrm>
          <a:prstGeom prst="rect">
            <a:avLst/>
          </a:prstGeom>
          <a:noFill/>
          <a:ln/>
        </p:spPr>
        <p:txBody>
          <a:bodyPr wrap="square" lIns="0" tIns="0" rIns="0" bIns="0" rtlCol="0" anchor="ctr">
            <a:normAutofit/>
          </a:bodyPr>
          <a:lstStyle/>
          <a:p>
            <a:pPr marL="0" indent="0">
              <a:buNone/>
            </a:pPr>
            <a:r>
              <a:rPr lang="en-US" sz="1450" b="1" dirty="0">
                <a:solidFill>
                  <a:srgbClr val="0B2D3A"/>
                </a:solidFill>
                <a:latin typeface="Neue Haas Grotesk Text Pro" panose="020B0504020202020204" pitchFamily="34" charset="0"/>
              </a:rPr>
              <a:t>Approach and interventions </a:t>
            </a:r>
            <a:endParaRPr lang="en-US" sz="1450" dirty="0">
              <a:latin typeface="Neue Haas Grotesk Text Pro" panose="020B0504020202020204" pitchFamily="34" charset="0"/>
            </a:endParaRPr>
          </a:p>
        </p:txBody>
      </p:sp>
      <p:sp>
        <p:nvSpPr>
          <p:cNvPr id="27" name="Text 25"/>
          <p:cNvSpPr/>
          <p:nvPr/>
        </p:nvSpPr>
        <p:spPr>
          <a:xfrm>
            <a:off x="7717536" y="4096512"/>
            <a:ext cx="3803904" cy="1975104"/>
          </a:xfrm>
          <a:prstGeom prst="rect">
            <a:avLst/>
          </a:prstGeom>
          <a:noFill/>
          <a:ln/>
        </p:spPr>
        <p:txBody>
          <a:bodyPr wrap="square" lIns="0" tIns="0" rIns="0" bIns="0" rtlCol="0" anchor="t">
            <a:normAutofit/>
          </a:bodyPr>
          <a:lstStyle/>
          <a:p>
            <a:pPr marL="179388" indent="-179388">
              <a:buNone/>
            </a:pPr>
            <a:r>
              <a:rPr lang="en-US" sz="1100" dirty="0">
                <a:solidFill>
                  <a:srgbClr val="24333A"/>
                </a:solidFill>
                <a:latin typeface="Neue Haas Grotesk Text Pro" panose="020B0504020202020204" pitchFamily="34" charset="0"/>
              </a:rPr>
              <a:t>• 	Skills programmes</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Employment support</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Vocational training</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Employer engagement</a:t>
            </a:r>
            <a:endParaRPr lang="en-US" sz="1100" dirty="0">
              <a:latin typeface="Neue Haas Grotesk Text Pro" panose="020B0504020202020204" pitchFamily="34" charset="0"/>
            </a:endParaRPr>
          </a:p>
          <a:p>
            <a:pPr marL="179388" indent="-179388">
              <a:buNone/>
            </a:pPr>
            <a:r>
              <a:rPr lang="en-US" sz="1100" dirty="0">
                <a:solidFill>
                  <a:srgbClr val="24333A"/>
                </a:solidFill>
                <a:latin typeface="Neue Haas Grotesk Text Pro" panose="020B0504020202020204" pitchFamily="34" charset="0"/>
              </a:rPr>
              <a:t>• 	Community‑based learning spaces</a:t>
            </a:r>
          </a:p>
          <a:p>
            <a:pPr marL="179388" indent="-179388">
              <a:buFont typeface="Arial" panose="020B0604020202020204" pitchFamily="34" charset="0"/>
              <a:buChar char="•"/>
            </a:pPr>
            <a:r>
              <a:rPr lang="en-US" sz="1100" b="0" i="0" dirty="0">
                <a:solidFill>
                  <a:srgbClr val="24333A"/>
                </a:solidFill>
                <a:effectLst/>
                <a:latin typeface="Neue Haas Grotesk Text Pro" panose="020B0504020202020204" pitchFamily="34" charset="0"/>
              </a:rPr>
              <a:t>V</a:t>
            </a:r>
            <a:r>
              <a:rPr lang="en-GB" sz="1100" b="0" i="0" dirty="0" err="1">
                <a:solidFill>
                  <a:srgbClr val="0B0C0C"/>
                </a:solidFill>
                <a:effectLst/>
                <a:latin typeface="Neue Haas Grotesk Text Pro" panose="020B0504020202020204" pitchFamily="34" charset="0"/>
              </a:rPr>
              <a:t>olunteering</a:t>
            </a:r>
            <a:r>
              <a:rPr lang="en-GB" sz="1100" b="0" i="0" dirty="0">
                <a:solidFill>
                  <a:srgbClr val="0B0C0C"/>
                </a:solidFill>
                <a:effectLst/>
                <a:latin typeface="Neue Haas Grotesk Text Pro" panose="020B0504020202020204" pitchFamily="34" charset="0"/>
              </a:rPr>
              <a:t> and social action projects</a:t>
            </a:r>
            <a:endParaRPr lang="en-US" sz="1100" dirty="0">
              <a:latin typeface="Neue Haas Grotesk Text Pro" panose="020B05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4177</TotalTime>
  <Words>2734</Words>
  <Application>Microsoft Office PowerPoint</Application>
  <PresentationFormat>Widescreen</PresentationFormat>
  <Paragraphs>325</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Arial</vt:lpstr>
      <vt:lpstr>Neue Haas Grotesk Text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Birchwood Community Engagement</dc:title>
  <dc:subject>Birchwood community engagement and priorities</dc:subject>
  <dc:creator>Kerry Tivey</dc:creator>
  <cp:lastModifiedBy>Heather Frecklington</cp:lastModifiedBy>
  <cp:revision>7</cp:revision>
  <dcterms:created xsi:type="dcterms:W3CDTF">2026-10-02T15:26:00Z</dcterms:created>
  <dcterms:modified xsi:type="dcterms:W3CDTF">2026-10-19T13:17:16Z</dcterms:modified>
</cp:coreProperties>
</file>